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69" r:id="rId3"/>
    <p:sldId id="264" r:id="rId4"/>
    <p:sldId id="268" r:id="rId5"/>
    <p:sldId id="294" r:id="rId6"/>
    <p:sldId id="296" r:id="rId7"/>
    <p:sldId id="280" r:id="rId8"/>
    <p:sldId id="281" r:id="rId9"/>
    <p:sldId id="292" r:id="rId10"/>
    <p:sldId id="265" r:id="rId11"/>
    <p:sldId id="270" r:id="rId12"/>
    <p:sldId id="271" r:id="rId13"/>
    <p:sldId id="282" r:id="rId14"/>
    <p:sldId id="272" r:id="rId15"/>
    <p:sldId id="273" r:id="rId16"/>
    <p:sldId id="301" r:id="rId17"/>
    <p:sldId id="274" r:id="rId18"/>
    <p:sldId id="283" r:id="rId19"/>
    <p:sldId id="275" r:id="rId20"/>
    <p:sldId id="276" r:id="rId21"/>
    <p:sldId id="284" r:id="rId22"/>
    <p:sldId id="287" r:id="rId23"/>
    <p:sldId id="28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93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144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ichrist\Desktop\This%20Sucker%20Could%20Go%20Down\Book%20graphs,%207.13.1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tichrist\Desktop\This%20Sucker%20Could%20Go%20Down\chapter%20files,%20etc.%20sent%20to%20Pluto,%206.11\Graphs%20in%20FCP,%206.11,%20rvsd%209.1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tichrist\Desktop\MNC%20paper,%20effect%20of%20withholding%20taxe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tichrist\Desktop\This%20Sucker%20Could%20Go%20Down\new%20file,%20all%20BEA%20data%20thru%202009,%2010.28.10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54248139896394E-2"/>
          <c:y val="5.8015962547780985E-2"/>
          <c:w val="0.89522512737638871"/>
          <c:h val="0.79811259111778188"/>
        </c:manualLayout>
      </c:layout>
      <c:lineChart>
        <c:grouping val="standard"/>
        <c:varyColors val="0"/>
        <c:ser>
          <c:idx val="16"/>
          <c:order val="0"/>
          <c:tx>
            <c:v> property-income rate</c:v>
          </c:tx>
          <c:spPr>
            <a:ln w="28575">
              <a:solidFill>
                <a:prstClr val="black"/>
              </a:solidFill>
            </a:ln>
          </c:spPr>
          <c:marker>
            <c:symbol val="none"/>
          </c:marker>
          <c:cat>
            <c:numRef>
              <c:f>'D26'!$A$19:$A$81</c:f>
              <c:numCache>
                <c:formatCode>General</c:formatCode>
                <c:ptCount val="63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</c:numCache>
            </c:numRef>
          </c:cat>
          <c:val>
            <c:numRef>
              <c:f>'D26'!$C$19:$C$81</c:f>
              <c:numCache>
                <c:formatCode>General</c:formatCode>
                <c:ptCount val="63"/>
                <c:pt idx="0">
                  <c:v>0.39769150052465907</c:v>
                </c:pt>
                <c:pt idx="1">
                  <c:v>0.44285714285714284</c:v>
                </c:pt>
                <c:pt idx="2">
                  <c:v>0.38826574633304584</c:v>
                </c:pt>
                <c:pt idx="3">
                  <c:v>0.42765273311897084</c:v>
                </c:pt>
                <c:pt idx="4">
                  <c:v>0.44801795063575195</c:v>
                </c:pt>
                <c:pt idx="5">
                  <c:v>0.40753424657534248</c:v>
                </c:pt>
                <c:pt idx="6">
                  <c:v>0.38524590163934425</c:v>
                </c:pt>
                <c:pt idx="7">
                  <c:v>0.34474753337202557</c:v>
                </c:pt>
                <c:pt idx="8">
                  <c:v>0.38937093275488072</c:v>
                </c:pt>
                <c:pt idx="9">
                  <c:v>0.37038908539666504</c:v>
                </c:pt>
                <c:pt idx="10">
                  <c:v>0.34675925925925916</c:v>
                </c:pt>
                <c:pt idx="11">
                  <c:v>0.30118946474086661</c:v>
                </c:pt>
                <c:pt idx="12">
                  <c:v>0.33695215118616811</c:v>
                </c:pt>
                <c:pt idx="13">
                  <c:v>0.32207890743550804</c:v>
                </c:pt>
                <c:pt idx="14">
                  <c:v>0.30936276254895007</c:v>
                </c:pt>
                <c:pt idx="15">
                  <c:v>0.32748735244519384</c:v>
                </c:pt>
                <c:pt idx="16">
                  <c:v>0.33195285122650542</c:v>
                </c:pt>
                <c:pt idx="17">
                  <c:v>0.34428700633102199</c:v>
                </c:pt>
                <c:pt idx="18">
                  <c:v>0.36209335219236211</c:v>
                </c:pt>
                <c:pt idx="19">
                  <c:v>0.35854488353834074</c:v>
                </c:pt>
                <c:pt idx="20">
                  <c:v>0.33405224059429661</c:v>
                </c:pt>
                <c:pt idx="21">
                  <c:v>0.3405813179498558</c:v>
                </c:pt>
                <c:pt idx="22">
                  <c:v>0.329298317603611</c:v>
                </c:pt>
                <c:pt idx="23">
                  <c:v>0.29603024574669179</c:v>
                </c:pt>
                <c:pt idx="24">
                  <c:v>0.30997541271513884</c:v>
                </c:pt>
                <c:pt idx="25">
                  <c:v>0.3208135148433654</c:v>
                </c:pt>
                <c:pt idx="26">
                  <c:v>0.32679141944317691</c:v>
                </c:pt>
                <c:pt idx="27">
                  <c:v>0.3107769423558896</c:v>
                </c:pt>
                <c:pt idx="28">
                  <c:v>0.33400835337299073</c:v>
                </c:pt>
                <c:pt idx="29">
                  <c:v>0.34385556202679096</c:v>
                </c:pt>
                <c:pt idx="30">
                  <c:v>0.36272202011555743</c:v>
                </c:pt>
                <c:pt idx="31">
                  <c:v>0.37071892888328312</c:v>
                </c:pt>
                <c:pt idx="32">
                  <c:v>0.34676234114290644</c:v>
                </c:pt>
                <c:pt idx="33">
                  <c:v>0.32236892314737092</c:v>
                </c:pt>
                <c:pt idx="34">
                  <c:v>0.34759902333152465</c:v>
                </c:pt>
                <c:pt idx="35">
                  <c:v>0.31197738073753245</c:v>
                </c:pt>
                <c:pt idx="36">
                  <c:v>0.31534478059416721</c:v>
                </c:pt>
                <c:pt idx="37">
                  <c:v>0.33641990840923985</c:v>
                </c:pt>
                <c:pt idx="38">
                  <c:v>0.31790264918874317</c:v>
                </c:pt>
                <c:pt idx="39">
                  <c:v>0.28978941186341101</c:v>
                </c:pt>
                <c:pt idx="40">
                  <c:v>0.29150858528571977</c:v>
                </c:pt>
                <c:pt idx="41">
                  <c:v>0.30250304125041488</c:v>
                </c:pt>
                <c:pt idx="42">
                  <c:v>0.29711251474977435</c:v>
                </c:pt>
                <c:pt idx="43">
                  <c:v>0.28482951952539282</c:v>
                </c:pt>
                <c:pt idx="44">
                  <c:v>0.27499770452667327</c:v>
                </c:pt>
                <c:pt idx="45">
                  <c:v>0.27085884205002625</c:v>
                </c:pt>
                <c:pt idx="46">
                  <c:v>0.27302879121491674</c:v>
                </c:pt>
                <c:pt idx="47">
                  <c:v>0.28926122978374208</c:v>
                </c:pt>
                <c:pt idx="48">
                  <c:v>0.29334034086643151</c:v>
                </c:pt>
                <c:pt idx="49">
                  <c:v>0.29736453028560694</c:v>
                </c:pt>
                <c:pt idx="50">
                  <c:v>0.30147365646893448</c:v>
                </c:pt>
                <c:pt idx="51">
                  <c:v>0.28244713611168143</c:v>
                </c:pt>
                <c:pt idx="52">
                  <c:v>0.27219910647517875</c:v>
                </c:pt>
                <c:pt idx="53">
                  <c:v>0.25751526328039664</c:v>
                </c:pt>
                <c:pt idx="54">
                  <c:v>0.22809680270860791</c:v>
                </c:pt>
                <c:pt idx="55">
                  <c:v>0.22995322286529768</c:v>
                </c:pt>
                <c:pt idx="56">
                  <c:v>0.23817655927874695</c:v>
                </c:pt>
                <c:pt idx="57">
                  <c:v>0.26536016156780612</c:v>
                </c:pt>
                <c:pt idx="58">
                  <c:v>0.29383755933773287</c:v>
                </c:pt>
                <c:pt idx="59">
                  <c:v>0.31831365093462471</c:v>
                </c:pt>
                <c:pt idx="60">
                  <c:v>0.28799064683936748</c:v>
                </c:pt>
                <c:pt idx="61">
                  <c:v>0.25192531510784227</c:v>
                </c:pt>
                <c:pt idx="62">
                  <c:v>0.24104574856485453</c:v>
                </c:pt>
              </c:numCache>
            </c:numRef>
          </c:val>
          <c:smooth val="0"/>
        </c:ser>
        <c:ser>
          <c:idx val="15"/>
          <c:order val="1"/>
          <c:tx>
            <c:v> before-tax profit rate</c:v>
          </c:tx>
          <c:spPr>
            <a:ln w="28575" cmpd="sng">
              <a:solidFill>
                <a:prstClr val="black"/>
              </a:solidFill>
              <a:prstDash val="sysDash"/>
            </a:ln>
          </c:spPr>
          <c:marker>
            <c:symbol val="none"/>
          </c:marker>
          <c:cat>
            <c:numRef>
              <c:f>'D26'!$A$19:$A$81</c:f>
              <c:numCache>
                <c:formatCode>General</c:formatCode>
                <c:ptCount val="63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</c:numCache>
            </c:numRef>
          </c:cat>
          <c:val>
            <c:numRef>
              <c:f>'D26'!$B$19:$B$81</c:f>
              <c:numCache>
                <c:formatCode>General</c:formatCode>
                <c:ptCount val="63"/>
                <c:pt idx="0">
                  <c:v>0.26757607555089197</c:v>
                </c:pt>
                <c:pt idx="1">
                  <c:v>0.31619047619047613</c:v>
                </c:pt>
                <c:pt idx="2">
                  <c:v>0.26747195858498718</c:v>
                </c:pt>
                <c:pt idx="3">
                  <c:v>0.30385852090032156</c:v>
                </c:pt>
                <c:pt idx="4">
                  <c:v>0.32311144353029175</c:v>
                </c:pt>
                <c:pt idx="5">
                  <c:v>0.28287671232876715</c:v>
                </c:pt>
                <c:pt idx="6">
                  <c:v>0.26229508196721307</c:v>
                </c:pt>
                <c:pt idx="7">
                  <c:v>0.23447475333720261</c:v>
                </c:pt>
                <c:pt idx="8">
                  <c:v>0.27494577006507592</c:v>
                </c:pt>
                <c:pt idx="9">
                  <c:v>0.25366346639717036</c:v>
                </c:pt>
                <c:pt idx="10">
                  <c:v>0.23240740740740728</c:v>
                </c:pt>
                <c:pt idx="11">
                  <c:v>0.19371282922684796</c:v>
                </c:pt>
                <c:pt idx="12">
                  <c:v>0.22878970647366287</c:v>
                </c:pt>
                <c:pt idx="13">
                  <c:v>0.21054628224582697</c:v>
                </c:pt>
                <c:pt idx="14">
                  <c:v>0.19864720541117842</c:v>
                </c:pt>
                <c:pt idx="15">
                  <c:v>0.21349072512647549</c:v>
                </c:pt>
                <c:pt idx="16">
                  <c:v>0.21854093660401405</c:v>
                </c:pt>
                <c:pt idx="17">
                  <c:v>0.22731383780524569</c:v>
                </c:pt>
                <c:pt idx="18">
                  <c:v>0.24384724186704385</c:v>
                </c:pt>
                <c:pt idx="19">
                  <c:v>0.24260664747448318</c:v>
                </c:pt>
                <c:pt idx="20">
                  <c:v>0.2173496285645819</c:v>
                </c:pt>
                <c:pt idx="21">
                  <c:v>0.21721766141557586</c:v>
                </c:pt>
                <c:pt idx="22">
                  <c:v>0.19552728764874841</c:v>
                </c:pt>
                <c:pt idx="23">
                  <c:v>0.15935727788279763</c:v>
                </c:pt>
                <c:pt idx="24">
                  <c:v>0.17334035827186522</c:v>
                </c:pt>
                <c:pt idx="25">
                  <c:v>0.18582909627685759</c:v>
                </c:pt>
                <c:pt idx="26">
                  <c:v>0.18682488970028921</c:v>
                </c:pt>
                <c:pt idx="27">
                  <c:v>0.16276803118908376</c:v>
                </c:pt>
                <c:pt idx="28">
                  <c:v>0.18643209720288564</c:v>
                </c:pt>
                <c:pt idx="29">
                  <c:v>0.20640652300524176</c:v>
                </c:pt>
                <c:pt idx="30">
                  <c:v>0.22416006847849335</c:v>
                </c:pt>
                <c:pt idx="31">
                  <c:v>0.23052294557097119</c:v>
                </c:pt>
                <c:pt idx="32">
                  <c:v>0.20748681594190371</c:v>
                </c:pt>
                <c:pt idx="33">
                  <c:v>0.17194535602533775</c:v>
                </c:pt>
                <c:pt idx="34">
                  <c:v>0.17986977753662511</c:v>
                </c:pt>
                <c:pt idx="35">
                  <c:v>0.15021355952595805</c:v>
                </c:pt>
                <c:pt idx="36">
                  <c:v>0.16042518397383479</c:v>
                </c:pt>
                <c:pt idx="37">
                  <c:v>0.17417341854964521</c:v>
                </c:pt>
                <c:pt idx="38">
                  <c:v>0.16303052525437714</c:v>
                </c:pt>
                <c:pt idx="39">
                  <c:v>0.14053192381911223</c:v>
                </c:pt>
                <c:pt idx="40">
                  <c:v>0.14823796299917852</c:v>
                </c:pt>
                <c:pt idx="41">
                  <c:v>0.15995133999336453</c:v>
                </c:pt>
                <c:pt idx="42">
                  <c:v>0.14784479766780026</c:v>
                </c:pt>
                <c:pt idx="43">
                  <c:v>0.13974183453940939</c:v>
                </c:pt>
                <c:pt idx="44">
                  <c:v>0.13876901417072199</c:v>
                </c:pt>
                <c:pt idx="45">
                  <c:v>0.14293627193749625</c:v>
                </c:pt>
                <c:pt idx="46">
                  <c:v>0.14844337913542743</c:v>
                </c:pt>
                <c:pt idx="47">
                  <c:v>0.16305354826755603</c:v>
                </c:pt>
                <c:pt idx="48">
                  <c:v>0.17298595990689986</c:v>
                </c:pt>
                <c:pt idx="49">
                  <c:v>0.17894440402712911</c:v>
                </c:pt>
                <c:pt idx="50">
                  <c:v>0.18353721476731161</c:v>
                </c:pt>
                <c:pt idx="51">
                  <c:v>0.15631287210018482</c:v>
                </c:pt>
                <c:pt idx="52">
                  <c:v>0.1505570149368205</c:v>
                </c:pt>
                <c:pt idx="53">
                  <c:v>0.13093298479938412</c:v>
                </c:pt>
                <c:pt idx="54">
                  <c:v>0.11274746901946399</c:v>
                </c:pt>
                <c:pt idx="55">
                  <c:v>0.12341235233489253</c:v>
                </c:pt>
                <c:pt idx="56">
                  <c:v>0.13546570663712723</c:v>
                </c:pt>
                <c:pt idx="57">
                  <c:v>0.16829979804024231</c:v>
                </c:pt>
                <c:pt idx="58">
                  <c:v>0.19205163830033573</c:v>
                </c:pt>
                <c:pt idx="59">
                  <c:v>0.2069496676426916</c:v>
                </c:pt>
                <c:pt idx="60">
                  <c:v>0.1712863223162209</c:v>
                </c:pt>
                <c:pt idx="61">
                  <c:v>0.12419830126538393</c:v>
                </c:pt>
                <c:pt idx="62">
                  <c:v>0.12224270100841707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151104"/>
        <c:axId val="101153024"/>
      </c:lineChart>
      <c:catAx>
        <c:axId val="101151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>
            <a:noFill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10115302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01153024"/>
        <c:scaling>
          <c:orientation val="minMax"/>
          <c:max val="0.45"/>
          <c:min val="0.1"/>
        </c:scaling>
        <c:delete val="0"/>
        <c:axPos val="l"/>
        <c:min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1151104"/>
        <c:crosses val="autoZero"/>
        <c:crossBetween val="midCat"/>
        <c:majorUnit val="0.1"/>
        <c:minorUnit val="0.05"/>
      </c:valAx>
    </c:plotArea>
    <c:plotVisOnly val="1"/>
    <c:dispBlanksAs val="gap"/>
    <c:showDLblsOverMax val="0"/>
  </c:chart>
  <c:txPr>
    <a:bodyPr/>
    <a:lstStyle/>
    <a:p>
      <a:pPr>
        <a:defRPr sz="1200">
          <a:latin typeface="Palatino Linotype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56556179378709E-2"/>
          <c:y val="0.14490364691255697"/>
          <c:w val="0.86682331707312676"/>
          <c:h val="0.64420223787816"/>
        </c:manualLayout>
      </c:layout>
      <c:lineChart>
        <c:grouping val="standard"/>
        <c:varyColors val="0"/>
        <c:ser>
          <c:idx val="0"/>
          <c:order val="0"/>
          <c:tx>
            <c:v> unadjusted (nominal)</c:v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'D32'!$A$1:$A$28</c:f>
              <c:numCache>
                <c:formatCode>General</c:formatCode>
                <c:ptCount val="28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</c:numCache>
            </c:numRef>
          </c:cat>
          <c:val>
            <c:numRef>
              <c:f>'D32'!$B$1:$B$28</c:f>
              <c:numCache>
                <c:formatCode>General</c:formatCode>
                <c:ptCount val="28"/>
                <c:pt idx="0">
                  <c:v>1</c:v>
                </c:pt>
                <c:pt idx="1">
                  <c:v>1.0107937307784105</c:v>
                </c:pt>
                <c:pt idx="2">
                  <c:v>1.0783471148258381</c:v>
                </c:pt>
                <c:pt idx="3">
                  <c:v>1.0189926219561276</c:v>
                </c:pt>
                <c:pt idx="4">
                  <c:v>0.92887955908320108</c:v>
                </c:pt>
                <c:pt idx="5">
                  <c:v>0.93439012981190039</c:v>
                </c:pt>
                <c:pt idx="6">
                  <c:v>0.96963132562777565</c:v>
                </c:pt>
                <c:pt idx="7">
                  <c:v>0.9523527444437907</c:v>
                </c:pt>
                <c:pt idx="8">
                  <c:v>0.9129813156711537</c:v>
                </c:pt>
                <c:pt idx="9">
                  <c:v>0.88146680338351102</c:v>
                </c:pt>
                <c:pt idx="10">
                  <c:v>0.86820025672919143</c:v>
                </c:pt>
                <c:pt idx="11">
                  <c:v>0.87515572625637494</c:v>
                </c:pt>
                <c:pt idx="12">
                  <c:v>0.92718654506269593</c:v>
                </c:pt>
                <c:pt idx="13">
                  <c:v>0.94026156695385443</c:v>
                </c:pt>
                <c:pt idx="14">
                  <c:v>0.95316054510945658</c:v>
                </c:pt>
                <c:pt idx="15">
                  <c:v>0.96633177622119115</c:v>
                </c:pt>
                <c:pt idx="16">
                  <c:v>0.90534491777564186</c:v>
                </c:pt>
                <c:pt idx="17">
                  <c:v>0.87249628749265229</c:v>
                </c:pt>
                <c:pt idx="18">
                  <c:v>0.82542927526225052</c:v>
                </c:pt>
                <c:pt idx="19">
                  <c:v>0.73113250123894857</c:v>
                </c:pt>
                <c:pt idx="20">
                  <c:v>0.73708299724061743</c:v>
                </c:pt>
                <c:pt idx="21">
                  <c:v>0.76344175566729855</c:v>
                </c:pt>
                <c:pt idx="22">
                  <c:v>0.85057500303541089</c:v>
                </c:pt>
                <c:pt idx="23">
                  <c:v>0.94185533144449174</c:v>
                </c:pt>
                <c:pt idx="24">
                  <c:v>1.0203100307532331</c:v>
                </c:pt>
                <c:pt idx="25">
                  <c:v>0.92311386857130806</c:v>
                </c:pt>
                <c:pt idx="26">
                  <c:v>0.80751147571107973</c:v>
                </c:pt>
                <c:pt idx="27">
                  <c:v>0.77263854191931669</c:v>
                </c:pt>
              </c:numCache>
            </c:numRef>
          </c:val>
          <c:smooth val="0"/>
        </c:ser>
        <c:ser>
          <c:idx val="3"/>
          <c:order val="1"/>
          <c:tx>
            <c:v> inflation-adjusted</c:v>
          </c:tx>
          <c:spPr>
            <a:ln w="635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'D32'!$A$1:$A$28</c:f>
              <c:numCache>
                <c:formatCode>General</c:formatCode>
                <c:ptCount val="28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</c:numCache>
            </c:numRef>
          </c:cat>
          <c:val>
            <c:numRef>
              <c:f>'D32'!$E$1:$E$28</c:f>
              <c:numCache>
                <c:formatCode>General</c:formatCode>
                <c:ptCount val="28"/>
                <c:pt idx="0">
                  <c:v>1</c:v>
                </c:pt>
                <c:pt idx="1">
                  <c:v>1.0220203876101563</c:v>
                </c:pt>
                <c:pt idx="2">
                  <c:v>1.0937756046299458</c:v>
                </c:pt>
                <c:pt idx="3">
                  <c:v>1.0510499422706039</c:v>
                </c:pt>
                <c:pt idx="4">
                  <c:v>0.97888157830741152</c:v>
                </c:pt>
                <c:pt idx="5">
                  <c:v>0.99081968342121607</c:v>
                </c:pt>
                <c:pt idx="6">
                  <c:v>1.0226908591695907</c:v>
                </c:pt>
                <c:pt idx="7">
                  <c:v>0.99652616695885765</c:v>
                </c:pt>
                <c:pt idx="8">
                  <c:v>0.94818923606383798</c:v>
                </c:pt>
                <c:pt idx="9">
                  <c:v>0.91199208197574411</c:v>
                </c:pt>
                <c:pt idx="10">
                  <c:v>0.89878176893732298</c:v>
                </c:pt>
                <c:pt idx="11">
                  <c:v>0.906379742133546</c:v>
                </c:pt>
                <c:pt idx="12">
                  <c:v>0.96473033138795727</c:v>
                </c:pt>
                <c:pt idx="13">
                  <c:v>0.98504646675695429</c:v>
                </c:pt>
                <c:pt idx="14">
                  <c:v>1.0110299165656118</c:v>
                </c:pt>
                <c:pt idx="15">
                  <c:v>1.03969794349504</c:v>
                </c:pt>
                <c:pt idx="16">
                  <c:v>0.99436763593796396</c:v>
                </c:pt>
                <c:pt idx="17">
                  <c:v>0.97458283047868433</c:v>
                </c:pt>
                <c:pt idx="18">
                  <c:v>0.93082059623339941</c:v>
                </c:pt>
                <c:pt idx="19">
                  <c:v>0.83216776908008772</c:v>
                </c:pt>
                <c:pt idx="20">
                  <c:v>0.84438301616481248</c:v>
                </c:pt>
                <c:pt idx="21">
                  <c:v>0.86764281226677187</c:v>
                </c:pt>
                <c:pt idx="22">
                  <c:v>0.9518568659465575</c:v>
                </c:pt>
                <c:pt idx="23">
                  <c:v>1.0354463965107854</c:v>
                </c:pt>
                <c:pt idx="24">
                  <c:v>1.1076207000745992</c:v>
                </c:pt>
                <c:pt idx="25">
                  <c:v>0.99881858029038773</c:v>
                </c:pt>
                <c:pt idx="26">
                  <c:v>0.87937617529602363</c:v>
                </c:pt>
                <c:pt idx="27">
                  <c:v>0.85456899546782061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81920"/>
        <c:axId val="80896000"/>
      </c:lineChart>
      <c:catAx>
        <c:axId val="80881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0896000"/>
        <c:crosses val="autoZero"/>
        <c:auto val="1"/>
        <c:lblAlgn val="ctr"/>
        <c:lblOffset val="100"/>
        <c:tickLblSkip val="6"/>
        <c:tickMarkSkip val="3"/>
        <c:noMultiLvlLbl val="0"/>
      </c:catAx>
      <c:valAx>
        <c:axId val="80896000"/>
        <c:scaling>
          <c:orientation val="minMax"/>
          <c:max val="1.1200000000000001"/>
          <c:min val="0.7000000000000006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0881920"/>
        <c:crosses val="autoZero"/>
        <c:crossBetween val="midCat"/>
        <c:majorUnit val="6.0000000000000032E-2"/>
      </c:valAx>
    </c:plotArea>
    <c:legend>
      <c:legendPos val="r"/>
      <c:layout>
        <c:manualLayout>
          <c:xMode val="edge"/>
          <c:yMode val="edge"/>
          <c:x val="2.06898954028658E-2"/>
          <c:y val="0.87432027950148661"/>
          <c:w val="0.96905616207734457"/>
          <c:h val="0.10634579617945109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Palatino Linotype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41337356194962"/>
          <c:y val="4.027363184079602E-2"/>
          <c:w val="0.8345122280275713"/>
          <c:h val="0.77995592901633559"/>
        </c:manualLayout>
      </c:layout>
      <c:lineChart>
        <c:grouping val="standard"/>
        <c:varyColors val="0"/>
        <c:ser>
          <c:idx val="0"/>
          <c:order val="0"/>
          <c:tx>
            <c:v> rate on FDI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Sheet0!$D$8:$AE$8</c:f>
              <c:numCache>
                <c:formatCode>0</c:formatCode>
                <c:ptCount val="2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</c:numCache>
            </c:numRef>
          </c:cat>
          <c:val>
            <c:numRef>
              <c:f>Sheet0!$D$14:$AE$14</c:f>
              <c:numCache>
                <c:formatCode>0.00%</c:formatCode>
                <c:ptCount val="28"/>
                <c:pt idx="0">
                  <c:v>0.13837171242635449</c:v>
                </c:pt>
                <c:pt idx="1">
                  <c:v>0.1506622672637285</c:v>
                </c:pt>
                <c:pt idx="2">
                  <c:v>0.13696450596763765</c:v>
                </c:pt>
                <c:pt idx="3">
                  <c:v>0.13669562736765267</c:v>
                </c:pt>
                <c:pt idx="4">
                  <c:v>0.15309532964595227</c:v>
                </c:pt>
                <c:pt idx="5">
                  <c:v>0.16709731404768691</c:v>
                </c:pt>
                <c:pt idx="6">
                  <c:v>0.16169756811327873</c:v>
                </c:pt>
                <c:pt idx="7">
                  <c:v>0.15656096034113798</c:v>
                </c:pt>
                <c:pt idx="8">
                  <c:v>0.12432610720499117</c:v>
                </c:pt>
                <c:pt idx="9">
                  <c:v>0.11097502586332196</c:v>
                </c:pt>
                <c:pt idx="10">
                  <c:v>0.12058845204685467</c:v>
                </c:pt>
                <c:pt idx="11">
                  <c:v>0.12480971427457499</c:v>
                </c:pt>
                <c:pt idx="12">
                  <c:v>0.14453420091272048</c:v>
                </c:pt>
                <c:pt idx="13">
                  <c:v>0.13597276167178102</c:v>
                </c:pt>
                <c:pt idx="14">
                  <c:v>0.1336640698193525</c:v>
                </c:pt>
                <c:pt idx="15">
                  <c:v>0.10595811393340648</c:v>
                </c:pt>
                <c:pt idx="16">
                  <c:v>0.11600145097996109</c:v>
                </c:pt>
                <c:pt idx="17">
                  <c:v>0.11123145498207178</c:v>
                </c:pt>
                <c:pt idx="18">
                  <c:v>8.4474266608015061E-2</c:v>
                </c:pt>
                <c:pt idx="19">
                  <c:v>8.6333294986414233E-2</c:v>
                </c:pt>
                <c:pt idx="20">
                  <c:v>0.10281538191256925</c:v>
                </c:pt>
                <c:pt idx="21">
                  <c:v>0.12956957255625948</c:v>
                </c:pt>
                <c:pt idx="22">
                  <c:v>0.12665051248493644</c:v>
                </c:pt>
                <c:pt idx="23">
                  <c:v>0.13566488346115552</c:v>
                </c:pt>
                <c:pt idx="24">
                  <c:v>0.14138034318450809</c:v>
                </c:pt>
                <c:pt idx="25">
                  <c:v>0.13124803772904295</c:v>
                </c:pt>
                <c:pt idx="26">
                  <c:v>0.10372273041271861</c:v>
                </c:pt>
                <c:pt idx="27">
                  <c:v>0.11546394484637605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29152"/>
        <c:axId val="80930688"/>
      </c:lineChart>
      <c:catAx>
        <c:axId val="8092915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ajorGridlines>
        <c:numFmt formatCode="0" sourceLinked="1"/>
        <c:majorTickMark val="out"/>
        <c:minorTickMark val="none"/>
        <c:tickLblPos val="low"/>
        <c:spPr>
          <a:ln w="19050">
            <a:noFill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80930688"/>
        <c:crosses val="autoZero"/>
        <c:auto val="1"/>
        <c:lblAlgn val="ctr"/>
        <c:lblOffset val="100"/>
        <c:tickLblSkip val="6"/>
        <c:tickMarkSkip val="3"/>
        <c:noMultiLvlLbl val="0"/>
      </c:catAx>
      <c:valAx>
        <c:axId val="80930688"/>
        <c:scaling>
          <c:orientation val="minMax"/>
          <c:max val="0.18000000000000002"/>
          <c:min val="8.0000000000000016E-2"/>
        </c:scaling>
        <c:delete val="0"/>
        <c:axPos val="l"/>
        <c:maj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0929152"/>
        <c:crosses val="autoZero"/>
        <c:crossBetween val="midCat"/>
        <c:majorUnit val="2.0000000000000004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Palatino Linotype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651479793052314E-2"/>
          <c:y val="5.5621467081727875E-2"/>
          <c:w val="0.91960316252208374"/>
          <c:h val="0.85050122994535993"/>
        </c:manualLayout>
      </c:layout>
      <c:lineChart>
        <c:grouping val="standard"/>
        <c:varyColors val="0"/>
        <c:ser>
          <c:idx val="0"/>
          <c:order val="0"/>
          <c:spPr>
            <a:ln w="63500">
              <a:solidFill>
                <a:srgbClr val="796753"/>
              </a:solidFill>
            </a:ln>
          </c:spPr>
          <c:marker>
            <c:symbol val="none"/>
          </c:marker>
          <c:cat>
            <c:numRef>
              <c:f>Sheet1!$A$80:$A$109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Sheet1!$AU$80:$AU$109</c:f>
              <c:numCache>
                <c:formatCode>0.0%</c:formatCode>
                <c:ptCount val="30"/>
                <c:pt idx="0">
                  <c:v>0.13150079675503409</c:v>
                </c:pt>
                <c:pt idx="1">
                  <c:v>0.14104245992384729</c:v>
                </c:pt>
                <c:pt idx="2">
                  <c:v>0.13324896040499007</c:v>
                </c:pt>
                <c:pt idx="3">
                  <c:v>0.14906450385032063</c:v>
                </c:pt>
                <c:pt idx="4">
                  <c:v>0.1670627901835065</c:v>
                </c:pt>
                <c:pt idx="5">
                  <c:v>0.16558008011939362</c:v>
                </c:pt>
                <c:pt idx="6">
                  <c:v>0.15800686768428707</c:v>
                </c:pt>
                <c:pt idx="7">
                  <c:v>0.16345054316752428</c:v>
                </c:pt>
                <c:pt idx="8">
                  <c:v>0.16946380156400542</c:v>
                </c:pt>
                <c:pt idx="9">
                  <c:v>0.16714605981134464</c:v>
                </c:pt>
                <c:pt idx="10">
                  <c:v>0.16088201718371356</c:v>
                </c:pt>
                <c:pt idx="11">
                  <c:v>0.16177939707351471</c:v>
                </c:pt>
                <c:pt idx="12">
                  <c:v>0.16390552733338384</c:v>
                </c:pt>
                <c:pt idx="13">
                  <c:v>0.16564383859229892</c:v>
                </c:pt>
                <c:pt idx="14">
                  <c:v>0.17701196792527338</c:v>
                </c:pt>
                <c:pt idx="15">
                  <c:v>0.1795034285528582</c:v>
                </c:pt>
                <c:pt idx="16">
                  <c:v>0.18610797693936537</c:v>
                </c:pt>
                <c:pt idx="17">
                  <c:v>0.19240172754556772</c:v>
                </c:pt>
                <c:pt idx="18">
                  <c:v>0.18345433385058738</c:v>
                </c:pt>
                <c:pt idx="19">
                  <c:v>0.17929491206030149</c:v>
                </c:pt>
                <c:pt idx="20">
                  <c:v>0.16888470288915525</c:v>
                </c:pt>
                <c:pt idx="21">
                  <c:v>0.15335753176043554</c:v>
                </c:pt>
                <c:pt idx="22">
                  <c:v>0.15560694679883699</c:v>
                </c:pt>
                <c:pt idx="23">
                  <c:v>0.16108558862592262</c:v>
                </c:pt>
                <c:pt idx="24">
                  <c:v>0.17142540054078054</c:v>
                </c:pt>
                <c:pt idx="25">
                  <c:v>0.17973992704591651</c:v>
                </c:pt>
                <c:pt idx="26">
                  <c:v>0.18540355830227495</c:v>
                </c:pt>
                <c:pt idx="27">
                  <c:v>0.16723552274879966</c:v>
                </c:pt>
                <c:pt idx="28">
                  <c:v>0.14463316675353344</c:v>
                </c:pt>
                <c:pt idx="29">
                  <c:v>0.15146368820992434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67552"/>
        <c:axId val="80969088"/>
      </c:lineChart>
      <c:catAx>
        <c:axId val="80967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096908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0969088"/>
        <c:scaling>
          <c:orientation val="minMax"/>
          <c:max val="0.19500000000000003"/>
          <c:min val="0.13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80967552"/>
        <c:crosses val="autoZero"/>
        <c:crossBetween val="midCat"/>
        <c:majorUnit val="2.0000000000000011E-2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845117298482"/>
          <c:y val="5.0312484524340118E-2"/>
          <c:w val="0.83714194875125147"/>
          <c:h val="0.81611276184816517"/>
        </c:manualLayout>
      </c:layout>
      <c:lineChart>
        <c:grouping val="standard"/>
        <c:varyColors val="0"/>
        <c:ser>
          <c:idx val="1"/>
          <c:order val="0"/>
          <c:tx>
            <c:v> mgmt, bus, &amp; fin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Sheet1!$Q$4:$Q$29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Sheet1!$O$4:$O$29</c:f>
              <c:numCache>
                <c:formatCode>General</c:formatCode>
                <c:ptCount val="26"/>
                <c:pt idx="0">
                  <c:v>1</c:v>
                </c:pt>
                <c:pt idx="1">
                  <c:v>1.0103679413608526</c:v>
                </c:pt>
                <c:pt idx="2">
                  <c:v>1.0157426978946444</c:v>
                </c:pt>
                <c:pt idx="3">
                  <c:v>1.0155824192069041</c:v>
                </c:pt>
                <c:pt idx="4">
                  <c:v>1.0091167181067064</c:v>
                </c:pt>
                <c:pt idx="5">
                  <c:v>1.0244865220328936</c:v>
                </c:pt>
                <c:pt idx="6">
                  <c:v>1.0383665729996321</c:v>
                </c:pt>
                <c:pt idx="7">
                  <c:v>1.0324997813658892</c:v>
                </c:pt>
                <c:pt idx="8">
                  <c:v>1.0503086813110956</c:v>
                </c:pt>
                <c:pt idx="9">
                  <c:v>1.066825181434742</c:v>
                </c:pt>
                <c:pt idx="10">
                  <c:v>1.0737518662474914</c:v>
                </c:pt>
                <c:pt idx="11">
                  <c:v>1.0894019426610939</c:v>
                </c:pt>
                <c:pt idx="12">
                  <c:v>1.1243594724529185</c:v>
                </c:pt>
                <c:pt idx="13">
                  <c:v>1.1445713789525163</c:v>
                </c:pt>
                <c:pt idx="14">
                  <c:v>1.1802510773389814</c:v>
                </c:pt>
                <c:pt idx="15">
                  <c:v>1.2023110476137644</c:v>
                </c:pt>
                <c:pt idx="16">
                  <c:v>1.2324702604084727</c:v>
                </c:pt>
                <c:pt idx="17">
                  <c:v>1.2522064412578433</c:v>
                </c:pt>
                <c:pt idx="18">
                  <c:v>1.287690339741244</c:v>
                </c:pt>
                <c:pt idx="19">
                  <c:v>1.2831885811710213</c:v>
                </c:pt>
                <c:pt idx="20">
                  <c:v>1.2849940760409682</c:v>
                </c:pt>
                <c:pt idx="21">
                  <c:v>1.2898410713260273</c:v>
                </c:pt>
                <c:pt idx="22">
                  <c:v>1.2913012324270439</c:v>
                </c:pt>
                <c:pt idx="23">
                  <c:v>1.3077920986217737</c:v>
                </c:pt>
                <c:pt idx="24">
                  <c:v>1.299645187877762</c:v>
                </c:pt>
                <c:pt idx="25">
                  <c:v>1.3004049170019354</c:v>
                </c:pt>
              </c:numCache>
            </c:numRef>
          </c:val>
          <c:smooth val="0"/>
        </c:ser>
        <c:ser>
          <c:idx val="0"/>
          <c:order val="1"/>
          <c:tx>
            <c:v> all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Sheet1!$Q$4:$Q$29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Sheet1!$N$4:$N$29</c:f>
              <c:numCache>
                <c:formatCode>General</c:formatCode>
                <c:ptCount val="26"/>
                <c:pt idx="0">
                  <c:v>1</c:v>
                </c:pt>
                <c:pt idx="1">
                  <c:v>1.0008728758473395</c:v>
                </c:pt>
                <c:pt idx="2">
                  <c:v>0.99729455690782776</c:v>
                </c:pt>
                <c:pt idx="3">
                  <c:v>1.0037888773839752</c:v>
                </c:pt>
                <c:pt idx="4">
                  <c:v>1.0071118100668945</c:v>
                </c:pt>
                <c:pt idx="5">
                  <c:v>1.0119840305896857</c:v>
                </c:pt>
                <c:pt idx="6">
                  <c:v>1.0228843366164739</c:v>
                </c:pt>
                <c:pt idx="7">
                  <c:v>1.0327694646606453</c:v>
                </c:pt>
                <c:pt idx="8">
                  <c:v>1.0475326304650678</c:v>
                </c:pt>
                <c:pt idx="9">
                  <c:v>1.0580415900260485</c:v>
                </c:pt>
                <c:pt idx="10">
                  <c:v>1.0610247073282897</c:v>
                </c:pt>
                <c:pt idx="11">
                  <c:v>1.0725906552702602</c:v>
                </c:pt>
                <c:pt idx="12">
                  <c:v>1.0942318402319069</c:v>
                </c:pt>
                <c:pt idx="13">
                  <c:v>1.1178712342301862</c:v>
                </c:pt>
                <c:pt idx="14">
                  <c:v>1.1335306824247875</c:v>
                </c:pt>
                <c:pt idx="15">
                  <c:v>1.1562139693246734</c:v>
                </c:pt>
                <c:pt idx="16">
                  <c:v>1.1852737700833871</c:v>
                </c:pt>
                <c:pt idx="17">
                  <c:v>1.2042986705853447</c:v>
                </c:pt>
                <c:pt idx="18">
                  <c:v>1.224107345666773</c:v>
                </c:pt>
                <c:pt idx="19">
                  <c:v>1.2354666917886279</c:v>
                </c:pt>
                <c:pt idx="20">
                  <c:v>1.2372050401551471</c:v>
                </c:pt>
                <c:pt idx="21">
                  <c:v>1.2430763065898118</c:v>
                </c:pt>
                <c:pt idx="22">
                  <c:v>1.2432776328739719</c:v>
                </c:pt>
                <c:pt idx="23">
                  <c:v>1.252255721830986</c:v>
                </c:pt>
                <c:pt idx="24">
                  <c:v>1.2547270482956761</c:v>
                </c:pt>
                <c:pt idx="25">
                  <c:v>1.254272568566827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44704"/>
        <c:axId val="81561856"/>
      </c:lineChart>
      <c:catAx>
        <c:axId val="81544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1561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1561856"/>
        <c:scaling>
          <c:orientation val="minMax"/>
          <c:max val="1.35"/>
          <c:min val="0.95000000000000007"/>
        </c:scaling>
        <c:delete val="0"/>
        <c:axPos val="l"/>
        <c:minorGridlines/>
        <c:numFmt formatCode="0%" sourceLinked="0"/>
        <c:majorTickMark val="out"/>
        <c:minorTickMark val="none"/>
        <c:tickLblPos val="nextTo"/>
        <c:crossAx val="81544704"/>
        <c:crosses val="autoZero"/>
        <c:crossBetween val="midCat"/>
        <c:majorUnit val="0.1"/>
        <c:minorUnit val="5.000000000000001E-2"/>
      </c:valAx>
    </c:plotArea>
    <c:legend>
      <c:legendPos val="r"/>
      <c:layout>
        <c:manualLayout>
          <c:xMode val="edge"/>
          <c:yMode val="edge"/>
          <c:x val="0.17743079795437941"/>
          <c:y val="0.12984202446392315"/>
          <c:w val="0.38786129826555188"/>
          <c:h val="0.2057247561036002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Palatino Linotype" pitchFamily="18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0.30313</cdr:x>
      <cdr:y>0.7989</cdr:y>
    </cdr:from>
    <cdr:to>
      <cdr:x>0.84282</cdr:x>
      <cdr:y>0.84862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28066" y="5026697"/>
          <a:ext cx="4679069" cy="312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0.95184</cdr:x>
      <cdr:y>0.14865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245638" cy="8382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0.19352</cdr:x>
      <cdr:y>0.11842</cdr:y>
    </cdr:from>
    <cdr:to>
      <cdr:x>0.82684</cdr:x>
      <cdr:y>0.19814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1676400" y="685794"/>
          <a:ext cx="5486400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latin typeface="Palatino Linotype" pitchFamily="18" charset="0"/>
            </a:rPr>
            <a:t>Profit: net value added - compensation</a:t>
          </a:r>
          <a:endParaRPr lang="en-US" sz="2400" dirty="0">
            <a:latin typeface="Palatino Linotype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1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5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6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0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6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B59F-E498-4F28-A770-4E52DC7B1FE7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631E-DBEF-4EDA-ADF3-8BF5BBA0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6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98" y="609600"/>
            <a:ext cx="3451783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687" y="1854990"/>
            <a:ext cx="8229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                                            rate of </a:t>
            </a:r>
          </a:p>
          <a:p>
            <a:r>
              <a:rPr lang="en-US" sz="2400" dirty="0">
                <a:latin typeface="Palatino Linotype" pitchFamily="18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     rate                               </a:t>
            </a:r>
            <a:r>
              <a:rPr lang="en-US" sz="2400" dirty="0" err="1" smtClean="0">
                <a:latin typeface="Palatino Linotype" pitchFamily="18" charset="0"/>
                <a:sym typeface="Wingdings" pitchFamily="2" charset="2"/>
              </a:rPr>
              <a:t>accum</a:t>
            </a:r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-                                 econ-</a:t>
            </a:r>
          </a:p>
          <a:p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       of                                 </a:t>
            </a:r>
            <a:r>
              <a:rPr lang="en-US" sz="2400" dirty="0" err="1" smtClean="0">
                <a:latin typeface="Palatino Linotype" pitchFamily="18" charset="0"/>
                <a:sym typeface="Wingdings" pitchFamily="2" charset="2"/>
              </a:rPr>
              <a:t>ulation</a:t>
            </a:r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                                  </a:t>
            </a:r>
            <a:r>
              <a:rPr lang="en-US" sz="2400" dirty="0" err="1" smtClean="0">
                <a:latin typeface="Palatino Linotype" pitchFamily="18" charset="0"/>
                <a:sym typeface="Wingdings" pitchFamily="2" charset="2"/>
              </a:rPr>
              <a:t>omic</a:t>
            </a:r>
            <a:endParaRPr lang="en-US" sz="2400" dirty="0" smtClean="0">
              <a:latin typeface="Palatino Linotype" pitchFamily="18" charset="0"/>
              <a:sym typeface="Wingdings" pitchFamily="2" charset="2"/>
            </a:endParaRPr>
          </a:p>
          <a:p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    profit                            </a:t>
            </a:r>
            <a:r>
              <a:rPr lang="en-US" dirty="0" smtClean="0">
                <a:latin typeface="Palatino Linotype" pitchFamily="18" charset="0"/>
                <a:sym typeface="Wingdings" pitchFamily="2" charset="2"/>
              </a:rPr>
              <a:t>(productive</a:t>
            </a:r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                              growth</a:t>
            </a:r>
          </a:p>
          <a:p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                                          </a:t>
            </a:r>
            <a:r>
              <a:rPr lang="en-US" dirty="0" smtClean="0">
                <a:latin typeface="Palatino Linotype" pitchFamily="18" charset="0"/>
                <a:sym typeface="Wingdings" pitchFamily="2" charset="2"/>
              </a:rPr>
              <a:t>investment)</a:t>
            </a:r>
          </a:p>
          <a:p>
            <a:endParaRPr lang="en-US" dirty="0">
              <a:latin typeface="Palatino Linotype" pitchFamily="18" charset="0"/>
              <a:sym typeface="Wingdings" pitchFamily="2" charset="2"/>
            </a:endParaRPr>
          </a:p>
          <a:p>
            <a:endParaRPr lang="en-US" sz="2400" dirty="0" smtClean="0">
              <a:latin typeface="Palatino Linotype" pitchFamily="18" charset="0"/>
              <a:sym typeface="Wingdings" pitchFamily="2" charset="2"/>
            </a:endParaRPr>
          </a:p>
          <a:p>
            <a:endParaRPr lang="en-US" sz="2400" dirty="0">
              <a:latin typeface="Palatino Linotype" pitchFamily="18" charset="0"/>
              <a:sym typeface="Wingdings" pitchFamily="2" charset="2"/>
            </a:endParaRPr>
          </a:p>
          <a:p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gov’t &amp; </a:t>
            </a:r>
            <a:r>
              <a:rPr lang="en-US" sz="2400" dirty="0">
                <a:latin typeface="Palatino Linotype" pitchFamily="18" charset="0"/>
                <a:sym typeface="Wingdings" pitchFamily="2" charset="2"/>
              </a:rPr>
              <a:t>Fed </a:t>
            </a:r>
          </a:p>
          <a:p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 policies to</a:t>
            </a:r>
          </a:p>
          <a:p>
            <a:r>
              <a:rPr lang="en-US" sz="2400" dirty="0" smtClean="0">
                <a:latin typeface="Palatino Linotype" pitchFamily="18" charset="0"/>
                <a:sym typeface="Wingdings" pitchFamily="2" charset="2"/>
              </a:rPr>
              <a:t> counteract</a:t>
            </a:r>
            <a:endParaRPr lang="en-US" dirty="0">
              <a:latin typeface="Palatino Linotype" pitchFamily="18" charset="0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0635" y="4883929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itchFamily="18" charset="0"/>
              </a:rPr>
              <a:t>d</a:t>
            </a:r>
            <a:r>
              <a:rPr lang="en-US" sz="2400" dirty="0" smtClean="0">
                <a:latin typeface="Palatino Linotype" pitchFamily="18" charset="0"/>
              </a:rPr>
              <a:t>ebt burdens</a:t>
            </a:r>
            <a:endParaRPr lang="en-US" sz="2400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3574" y="4496949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itchFamily="18" charset="0"/>
              </a:rPr>
              <a:t>d</a:t>
            </a:r>
            <a:r>
              <a:rPr lang="en-US" sz="2400" dirty="0" smtClean="0">
                <a:latin typeface="Palatino Linotype" pitchFamily="18" charset="0"/>
              </a:rPr>
              <a:t>ebt </a:t>
            </a:r>
          </a:p>
          <a:p>
            <a:pPr algn="ctr"/>
            <a:r>
              <a:rPr lang="en-US" sz="2400" dirty="0" smtClean="0">
                <a:latin typeface="Palatino Linotype" pitchFamily="18" charset="0"/>
              </a:rPr>
              <a:t>crises,</a:t>
            </a:r>
          </a:p>
          <a:p>
            <a:pPr algn="ctr"/>
            <a:r>
              <a:rPr lang="en-US" sz="2400" dirty="0" smtClean="0">
                <a:latin typeface="Palatino Linotype" pitchFamily="18" charset="0"/>
              </a:rPr>
              <a:t>burst bubbles</a:t>
            </a:r>
            <a:endParaRPr lang="en-US" sz="2400" dirty="0">
              <a:latin typeface="Palatino Linotype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1615" y="2426567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7600" y="2018925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48500" y="2442959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73231" y="4884427"/>
            <a:ext cx="0" cy="8300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95834" y="2565202"/>
            <a:ext cx="1752600" cy="3349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05063" y="2476125"/>
            <a:ext cx="1752600" cy="2751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76800" y="3462213"/>
            <a:ext cx="2729116" cy="1643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86000" y="5299428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67300" y="5281779"/>
            <a:ext cx="1981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0687" y="609600"/>
            <a:ext cx="83142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3333FF"/>
                </a:solidFill>
                <a:latin typeface="Palatino Linotype" pitchFamily="18" charset="0"/>
              </a:rPr>
              <a:t>generation </a:t>
            </a:r>
            <a:r>
              <a:rPr lang="en-US" sz="2600" dirty="0" smtClean="0">
                <a:solidFill>
                  <a:srgbClr val="3333FF"/>
                </a:solidFill>
                <a:latin typeface="Palatino Linotype" pitchFamily="18" charset="0"/>
              </a:rPr>
              <a:t>of profit  </a:t>
            </a:r>
            <a:r>
              <a:rPr lang="en-US" sz="2600" dirty="0" smtClean="0">
                <a:solidFill>
                  <a:srgbClr val="3333FF"/>
                </a:solidFill>
                <a:latin typeface="Palatino Linotype" pitchFamily="18" charset="0"/>
                <a:sym typeface="Wingdings" pitchFamily="2" charset="2"/>
              </a:rPr>
              <a:t>  productive investment of </a:t>
            </a:r>
            <a:r>
              <a:rPr lang="en-US" sz="2600" dirty="0">
                <a:solidFill>
                  <a:srgbClr val="3333FF"/>
                </a:solidFill>
                <a:latin typeface="Palatino Linotype" pitchFamily="18" charset="0"/>
                <a:sym typeface="Wingdings" pitchFamily="2" charset="2"/>
              </a:rPr>
              <a:t>profit  </a:t>
            </a:r>
          </a:p>
        </p:txBody>
      </p:sp>
      <p:sp>
        <p:nvSpPr>
          <p:cNvPr id="36" name="Freeform 35"/>
          <p:cNvSpPr/>
          <p:nvPr/>
        </p:nvSpPr>
        <p:spPr>
          <a:xfrm rot="21379593">
            <a:off x="1363886" y="3628539"/>
            <a:ext cx="6256721" cy="869576"/>
          </a:xfrm>
          <a:custGeom>
            <a:avLst/>
            <a:gdLst>
              <a:gd name="connsiteX0" fmla="*/ 6158039 w 6158039"/>
              <a:gd name="connsiteY0" fmla="*/ 0 h 1197621"/>
              <a:gd name="connsiteX1" fmla="*/ 3066882 w 6158039"/>
              <a:gd name="connsiteY1" fmla="*/ 525982 h 1197621"/>
              <a:gd name="connsiteX2" fmla="*/ 1019597 w 6158039"/>
              <a:gd name="connsiteY2" fmla="*/ 606903 h 1197621"/>
              <a:gd name="connsiteX3" fmla="*/ 161841 w 6158039"/>
              <a:gd name="connsiteY3" fmla="*/ 817296 h 1197621"/>
              <a:gd name="connsiteX4" fmla="*/ 0 w 6158039"/>
              <a:gd name="connsiteY4" fmla="*/ 1197621 h 119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8039" h="1197621">
                <a:moveTo>
                  <a:pt x="6158039" y="0"/>
                </a:moveTo>
                <a:cubicBezTo>
                  <a:pt x="5040664" y="212416"/>
                  <a:pt x="3923289" y="424832"/>
                  <a:pt x="3066882" y="525982"/>
                </a:cubicBezTo>
                <a:cubicBezTo>
                  <a:pt x="2210475" y="627132"/>
                  <a:pt x="1503770" y="558351"/>
                  <a:pt x="1019597" y="606903"/>
                </a:cubicBezTo>
                <a:cubicBezTo>
                  <a:pt x="535424" y="655455"/>
                  <a:pt x="331774" y="718843"/>
                  <a:pt x="161841" y="817296"/>
                </a:cubicBezTo>
                <a:cubicBezTo>
                  <a:pt x="-8092" y="915749"/>
                  <a:pt x="22927" y="1134234"/>
                  <a:pt x="0" y="1197621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2" t="32967" r="39806" b="6750"/>
          <a:stretch/>
        </p:blipFill>
        <p:spPr bwMode="auto">
          <a:xfrm>
            <a:off x="568036" y="762000"/>
            <a:ext cx="5829295" cy="554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264181"/>
            <a:ext cx="7543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alatino Linotype" pitchFamily="18" charset="0"/>
              </a:rPr>
              <a:t>U.S. Treasury Debt (% of GDP)       </a:t>
            </a:r>
          </a:p>
          <a:p>
            <a:endParaRPr lang="en-US" sz="800" b="1" dirty="0">
              <a:latin typeface="Palatino Linotype" pitchFamily="18" charset="0"/>
            </a:endParaRPr>
          </a:p>
          <a:p>
            <a:r>
              <a:rPr lang="en-US" sz="800" b="1" dirty="0" smtClean="0">
                <a:latin typeface="Palatino Linotype" pitchFamily="18" charset="0"/>
              </a:rPr>
              <a:t>                                                </a:t>
            </a:r>
            <a:r>
              <a:rPr lang="en-US" sz="800" b="1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  <a:endParaRPr lang="en-US" sz="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1957" y="116275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latino Linotype" pitchFamily="18" charset="0"/>
              </a:rPr>
              <a:t>actual</a:t>
            </a:r>
            <a:endParaRPr lang="en-US" sz="2800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2971800"/>
            <a:ext cx="2362200" cy="215443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latin typeface="Palatino Linotype" pitchFamily="18" charset="0"/>
              </a:rPr>
              <a:t>w/out fall in corp. </a:t>
            </a:r>
            <a:r>
              <a:rPr lang="en-US" sz="2800" dirty="0" err="1" smtClean="0">
                <a:latin typeface="Palatino Linotype" pitchFamily="18" charset="0"/>
              </a:rPr>
              <a:t>inc.</a:t>
            </a:r>
            <a:r>
              <a:rPr lang="en-US" sz="2800" dirty="0" smtClean="0">
                <a:latin typeface="Palatino Linotype" pitchFamily="18" charset="0"/>
              </a:rPr>
              <a:t> tax rates &amp; ratio of profit to GDP</a:t>
            </a:r>
            <a:endParaRPr lang="en-US" sz="2800" dirty="0">
              <a:latin typeface="Palatino Linotype" pitchFamily="18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5400000">
            <a:off x="5905493" y="3013362"/>
            <a:ext cx="983678" cy="762003"/>
          </a:xfrm>
          <a:prstGeom prst="curvedConnector3">
            <a:avLst>
              <a:gd name="adj1" fmla="val -24097"/>
            </a:avLst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800" y="711200"/>
            <a:ext cx="6324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 Linotype" pitchFamily="18" charset="0"/>
              </a:rPr>
              <a:t>Rates of Profit, U.S. Corporations, 1929-2009</a:t>
            </a:r>
          </a:p>
          <a:p>
            <a:r>
              <a:rPr lang="en-US" sz="2400" dirty="0" smtClean="0">
                <a:latin typeface="Palatino Linotype" pitchFamily="18" charset="0"/>
              </a:rPr>
              <a:t>(profits as % of historical cost of fixed assets)</a:t>
            </a:r>
            <a:endParaRPr lang="en-US" sz="2400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2921" y="3276600"/>
            <a:ext cx="1259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 Linotype" pitchFamily="18" charset="0"/>
              </a:rPr>
              <a:t>n</a:t>
            </a:r>
            <a:r>
              <a:rPr lang="en-US" sz="2000" dirty="0" smtClean="0">
                <a:latin typeface="Palatino Linotype" pitchFamily="18" charset="0"/>
              </a:rPr>
              <a:t>et value </a:t>
            </a:r>
            <a:endParaRPr lang="en-US" sz="2000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added – </a:t>
            </a:r>
            <a:r>
              <a:rPr lang="en-US" sz="2000" dirty="0" err="1" smtClean="0">
                <a:latin typeface="Palatino Linotype" pitchFamily="18" charset="0"/>
              </a:rPr>
              <a:t>compen</a:t>
            </a:r>
            <a:r>
              <a:rPr lang="en-US" sz="2000" dirty="0" smtClean="0">
                <a:latin typeface="Palatino Linotype" pitchFamily="18" charset="0"/>
              </a:rPr>
              <a:t>-</a:t>
            </a:r>
          </a:p>
          <a:p>
            <a:r>
              <a:rPr lang="en-US" sz="2000" dirty="0" err="1" smtClean="0">
                <a:latin typeface="Palatino Linotype" pitchFamily="18" charset="0"/>
              </a:rPr>
              <a:t>sation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4400" y="4876800"/>
            <a:ext cx="12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latino Linotype" pitchFamily="18" charset="0"/>
              </a:rPr>
              <a:t>before-tax </a:t>
            </a:r>
          </a:p>
          <a:p>
            <a:r>
              <a:rPr lang="en-US" sz="2000" dirty="0" smtClean="0">
                <a:latin typeface="Palatino Linotype" pitchFamily="18" charset="0"/>
              </a:rPr>
              <a:t>profit</a:t>
            </a:r>
            <a:endParaRPr lang="en-US" sz="2000" dirty="0">
              <a:latin typeface="Palatino Linotype" pitchFamily="18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709548"/>
              </p:ext>
            </p:extLst>
          </p:nvPr>
        </p:nvGraphicFramePr>
        <p:xfrm>
          <a:off x="609600" y="1371601"/>
          <a:ext cx="6781799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7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51370"/>
              </p:ext>
            </p:extLst>
          </p:nvPr>
        </p:nvGraphicFramePr>
        <p:xfrm>
          <a:off x="228600" y="533400"/>
          <a:ext cx="8662883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2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1950" y="641949"/>
            <a:ext cx="640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 Linotype" pitchFamily="18" charset="0"/>
              </a:rPr>
              <a:t>    U.S. Multinationals’ Rate </a:t>
            </a:r>
            <a:r>
              <a:rPr lang="en-US" sz="2400" dirty="0">
                <a:latin typeface="Palatino Linotype" pitchFamily="18" charset="0"/>
              </a:rPr>
              <a:t>of </a:t>
            </a:r>
            <a:r>
              <a:rPr lang="en-US" sz="2400" dirty="0" smtClean="0">
                <a:latin typeface="Palatino Linotype" pitchFamily="18" charset="0"/>
              </a:rPr>
              <a:t>Profit on </a:t>
            </a:r>
          </a:p>
          <a:p>
            <a:r>
              <a:rPr lang="en-US" sz="2400" dirty="0" smtClean="0">
                <a:latin typeface="Palatino Linotype" pitchFamily="18" charset="0"/>
              </a:rPr>
              <a:t>    Foreign Direct Investment, 1983-2010</a:t>
            </a:r>
          </a:p>
          <a:p>
            <a:r>
              <a:rPr lang="en-US" sz="2400" dirty="0" smtClean="0">
                <a:latin typeface="Palatino Linotype" pitchFamily="18" charset="0"/>
              </a:rPr>
              <a:t>              (after-tax profit as % of FDI)</a:t>
            </a:r>
            <a:endParaRPr lang="en-US" sz="2400" dirty="0">
              <a:latin typeface="Palatino Linotype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04664361"/>
              </p:ext>
            </p:extLst>
          </p:nvPr>
        </p:nvGraphicFramePr>
        <p:xfrm>
          <a:off x="685800" y="1784426"/>
          <a:ext cx="7924800" cy="469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9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2085" t="18772" r="38739" b="19857"/>
          <a:stretch/>
        </p:blipFill>
        <p:spPr>
          <a:xfrm>
            <a:off x="990600" y="1219199"/>
            <a:ext cx="6858000" cy="5029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" y="533400"/>
            <a:ext cx="6400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itchFamily="18" charset="0"/>
              </a:rPr>
              <a:t>The Rate </a:t>
            </a:r>
            <a:r>
              <a:rPr lang="en-US" sz="2400" dirty="0">
                <a:latin typeface="Palatino Linotype" pitchFamily="18" charset="0"/>
              </a:rPr>
              <a:t>of </a:t>
            </a:r>
            <a:r>
              <a:rPr lang="en-US" sz="2400" dirty="0" smtClean="0">
                <a:latin typeface="Palatino Linotype" pitchFamily="18" charset="0"/>
              </a:rPr>
              <a:t>Profit &amp; the </a:t>
            </a:r>
          </a:p>
          <a:p>
            <a:pPr algn="ctr"/>
            <a:r>
              <a:rPr lang="en-US" sz="2400" dirty="0" smtClean="0">
                <a:latin typeface="Palatino Linotype" pitchFamily="18" charset="0"/>
              </a:rPr>
              <a:t>Rate of Accumulation, 1970-2009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4321048"/>
            <a:ext cx="12192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 smtClean="0">
                <a:latin typeface="Palatino Linotype" pitchFamily="18" charset="0"/>
              </a:rPr>
              <a:t>ROP</a:t>
            </a:r>
            <a:endParaRPr lang="en-US" sz="3200" b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8909" y="2362200"/>
            <a:ext cx="975691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 smtClean="0">
                <a:latin typeface="Palatino Linotype" pitchFamily="18" charset="0"/>
              </a:rPr>
              <a:t>ROA</a:t>
            </a:r>
            <a:endParaRPr lang="en-US" sz="3200" b="1" dirty="0">
              <a:latin typeface="Palatino Linotype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34000" y="4035288"/>
            <a:ext cx="228600" cy="384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5791201" y="2854643"/>
            <a:ext cx="45554" cy="4219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994" t="12543" r="16346" b="12615"/>
          <a:stretch/>
        </p:blipFill>
        <p:spPr bwMode="auto">
          <a:xfrm>
            <a:off x="767310" y="1523999"/>
            <a:ext cx="7540487" cy="480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6504" y="685800"/>
            <a:ext cx="6400800" cy="12003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itchFamily="18" charset="0"/>
              </a:rPr>
              <a:t>% of After-Tax Profit Re-invested </a:t>
            </a:r>
          </a:p>
          <a:p>
            <a:pPr algn="ctr"/>
            <a:r>
              <a:rPr lang="en-US" sz="2400" dirty="0" smtClean="0">
                <a:latin typeface="Palatino Linotype" pitchFamily="18" charset="0"/>
              </a:rPr>
              <a:t>in Production, U.S. Corporations</a:t>
            </a:r>
          </a:p>
          <a:p>
            <a:pPr algn="ctr"/>
            <a:endParaRPr lang="en-US" sz="2400" dirty="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183" t="31744" r="40008" b="19337"/>
          <a:stretch/>
        </p:blipFill>
        <p:spPr>
          <a:xfrm>
            <a:off x="1219200" y="1132240"/>
            <a:ext cx="6553200" cy="4497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533400"/>
            <a:ext cx="6400800" cy="12003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itchFamily="18" charset="0"/>
              </a:rPr>
              <a:t>% of Profit Re-invested in Production, </a:t>
            </a:r>
          </a:p>
          <a:p>
            <a:pPr algn="ctr"/>
            <a:r>
              <a:rPr lang="en-US" sz="2400" dirty="0" smtClean="0">
                <a:latin typeface="Palatino Linotype" pitchFamily="18" charset="0"/>
              </a:rPr>
              <a:t>U.S. Corporations</a:t>
            </a:r>
          </a:p>
          <a:p>
            <a:pPr algn="ctr"/>
            <a:endParaRPr lang="en-US" sz="2400" dirty="0" smtClean="0">
              <a:latin typeface="Palatino Linotype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3633" t="39516" r="41196" b="23795"/>
          <a:stretch/>
        </p:blipFill>
        <p:spPr bwMode="auto">
          <a:xfrm>
            <a:off x="6705600" y="1132240"/>
            <a:ext cx="1524000" cy="4887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1905000" y="5181600"/>
            <a:ext cx="1219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atin typeface="Palatino Linotype" pitchFamily="18" charset="0"/>
              </a:rPr>
              <a:t>n</a:t>
            </a:r>
            <a:r>
              <a:rPr lang="en-US" sz="1800" dirty="0" smtClean="0">
                <a:latin typeface="Palatino Linotype" pitchFamily="18" charset="0"/>
              </a:rPr>
              <a:t>et value </a:t>
            </a:r>
          </a:p>
          <a:p>
            <a:pPr algn="ctr"/>
            <a:r>
              <a:rPr lang="en-US" sz="1800" dirty="0" smtClean="0">
                <a:latin typeface="Palatino Linotype" pitchFamily="18" charset="0"/>
              </a:rPr>
              <a:t>added – </a:t>
            </a:r>
          </a:p>
          <a:p>
            <a:pPr algn="ctr"/>
            <a:r>
              <a:rPr lang="en-US" sz="1800" dirty="0" smtClean="0">
                <a:latin typeface="Palatino Linotype" pitchFamily="18" charset="0"/>
              </a:rPr>
              <a:t>comp.</a:t>
            </a:r>
            <a:endParaRPr lang="en-US" sz="1800" dirty="0">
              <a:latin typeface="Palatino Linotype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3066562" y="5173785"/>
            <a:ext cx="1219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atin typeface="Palatino Linotype" pitchFamily="18" charset="0"/>
              </a:rPr>
              <a:t>n</a:t>
            </a:r>
            <a:r>
              <a:rPr lang="en-US" sz="1800" dirty="0" smtClean="0">
                <a:latin typeface="Palatino Linotype" pitchFamily="18" charset="0"/>
              </a:rPr>
              <a:t>et </a:t>
            </a:r>
            <a:r>
              <a:rPr lang="en-US" sz="1800" dirty="0" err="1" smtClean="0">
                <a:latin typeface="Palatino Linotype" pitchFamily="18" charset="0"/>
              </a:rPr>
              <a:t>oper</a:t>
            </a:r>
            <a:r>
              <a:rPr lang="en-US" sz="1800" dirty="0" smtClean="0">
                <a:latin typeface="Palatino Linotype" pitchFamily="18" charset="0"/>
              </a:rPr>
              <a:t>- </a:t>
            </a:r>
            <a:r>
              <a:rPr lang="en-US" sz="1800" dirty="0" err="1" smtClean="0">
                <a:latin typeface="Palatino Linotype" pitchFamily="18" charset="0"/>
              </a:rPr>
              <a:t>ating</a:t>
            </a:r>
            <a:endParaRPr lang="en-US" sz="1800" dirty="0" smtClean="0">
              <a:latin typeface="Palatino Linotype" pitchFamily="18" charset="0"/>
            </a:endParaRPr>
          </a:p>
          <a:p>
            <a:pPr algn="ctr"/>
            <a:r>
              <a:rPr lang="en-US" sz="1800" dirty="0" smtClean="0">
                <a:latin typeface="Palatino Linotype" pitchFamily="18" charset="0"/>
              </a:rPr>
              <a:t>surplus</a:t>
            </a:r>
            <a:endParaRPr lang="en-US" sz="1800" dirty="0">
              <a:latin typeface="Palatino Linotype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4191000" y="5173785"/>
            <a:ext cx="1219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latin typeface="Palatino Linotype" pitchFamily="18" charset="0"/>
              </a:rPr>
              <a:t>before-</a:t>
            </a:r>
          </a:p>
          <a:p>
            <a:pPr algn="ctr"/>
            <a:r>
              <a:rPr lang="en-US" sz="1800" dirty="0" smtClean="0">
                <a:latin typeface="Palatino Linotype" pitchFamily="18" charset="0"/>
              </a:rPr>
              <a:t>tax</a:t>
            </a:r>
          </a:p>
          <a:p>
            <a:pPr algn="ctr"/>
            <a:r>
              <a:rPr lang="en-US" sz="1800" dirty="0" smtClean="0">
                <a:latin typeface="Palatino Linotype" pitchFamily="18" charset="0"/>
              </a:rPr>
              <a:t>profits</a:t>
            </a:r>
            <a:endParaRPr lang="en-US" sz="1800" dirty="0">
              <a:latin typeface="Palatino Linotype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334000" y="5173785"/>
            <a:ext cx="1219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latin typeface="Palatino Linotype" pitchFamily="18" charset="0"/>
              </a:rPr>
              <a:t>after-</a:t>
            </a:r>
          </a:p>
          <a:p>
            <a:pPr algn="ctr"/>
            <a:r>
              <a:rPr lang="en-US" sz="1800" dirty="0" smtClean="0">
                <a:latin typeface="Palatino Linotype" pitchFamily="18" charset="0"/>
              </a:rPr>
              <a:t>tax</a:t>
            </a:r>
          </a:p>
          <a:p>
            <a:pPr algn="ctr"/>
            <a:r>
              <a:rPr lang="en-US" sz="1800" dirty="0" smtClean="0">
                <a:latin typeface="Palatino Linotype" pitchFamily="18" charset="0"/>
              </a:rPr>
              <a:t>profits</a:t>
            </a:r>
            <a:endParaRPr lang="en-US" sz="18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87228"/>
              </p:ext>
            </p:extLst>
          </p:nvPr>
        </p:nvGraphicFramePr>
        <p:xfrm>
          <a:off x="457199" y="1066800"/>
          <a:ext cx="83058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91" y="594324"/>
            <a:ext cx="6172218" cy="640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21397"/>
            <a:ext cx="670560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2800" dirty="0" smtClean="0">
                <a:latin typeface="Palatino Linotype" pitchFamily="18" charset="0"/>
              </a:rPr>
              <a:t>Current-cost</a:t>
            </a:r>
            <a:r>
              <a:rPr lang="en-US" sz="2400" dirty="0" smtClean="0">
                <a:latin typeface="Palatino Linotype" pitchFamily="18" charset="0"/>
              </a:rPr>
              <a:t> “Rate of Profit,” U.S. Corporations</a:t>
            </a:r>
            <a:endParaRPr lang="en-US" sz="2400" dirty="0">
              <a:latin typeface="Palatino Linotype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247891" y="1049805"/>
            <a:ext cx="47625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Palatino Linotype" pitchFamily="18" charset="0"/>
              </a:rPr>
              <a:t>n</a:t>
            </a:r>
            <a:r>
              <a:rPr lang="en-US" sz="2400" dirty="0" smtClean="0">
                <a:latin typeface="Palatino Linotype" pitchFamily="18" charset="0"/>
              </a:rPr>
              <a:t>et value added – compensation</a:t>
            </a:r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2244" t="34563" r="39850" b="18423"/>
          <a:stretch/>
        </p:blipFill>
        <p:spPr>
          <a:xfrm>
            <a:off x="990600" y="515815"/>
            <a:ext cx="7078785" cy="5503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29847"/>
            <a:ext cx="7505702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2400" dirty="0" smtClean="0">
                <a:latin typeface="Palatino Linotype" pitchFamily="18" charset="0"/>
              </a:rPr>
              <a:t>Profit Share of U.S. Corporations’ Output, 1947-2009</a:t>
            </a:r>
          </a:p>
          <a:p>
            <a:pPr algn="ctr"/>
            <a:r>
              <a:rPr lang="en-US" sz="2000" dirty="0" smtClean="0">
                <a:latin typeface="Palatino Linotype" pitchFamily="18" charset="0"/>
              </a:rPr>
              <a:t>[(net value added – comp.) as % of net value added]</a:t>
            </a:r>
            <a:endParaRPr lang="en-US" sz="2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7394713" y="300501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82296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n-US" sz="2800" dirty="0" smtClean="0">
                <a:latin typeface="Palatino Linotype" pitchFamily="18" charset="0"/>
              </a:rPr>
              <a:t> </a:t>
            </a:r>
            <a:r>
              <a:rPr lang="en-US" sz="2600" dirty="0" smtClean="0">
                <a:latin typeface="Palatino Linotype" pitchFamily="18" charset="0"/>
              </a:rPr>
              <a:t>2007         ‘08           </a:t>
            </a:r>
            <a:r>
              <a:rPr lang="en-US" sz="1000" dirty="0" smtClean="0">
                <a:latin typeface="Palatino Linotype" pitchFamily="18" charset="0"/>
              </a:rPr>
              <a:t> </a:t>
            </a:r>
            <a:r>
              <a:rPr lang="en-US" sz="800" dirty="0" smtClean="0">
                <a:latin typeface="Palatino Linotype" pitchFamily="18" charset="0"/>
              </a:rPr>
              <a:t>   </a:t>
            </a:r>
            <a:r>
              <a:rPr lang="en-US" sz="2600" dirty="0" smtClean="0">
                <a:latin typeface="Palatino Linotype" pitchFamily="18" charset="0"/>
              </a:rPr>
              <a:t>‘09           ‘10           ‘11       ‘12</a:t>
            </a:r>
            <a:endParaRPr lang="en-US" sz="2600" dirty="0">
              <a:latin typeface="Palatino Linotype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1994" y="3001777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5400000">
            <a:off x="1909882" y="1701007"/>
            <a:ext cx="685801" cy="1828802"/>
          </a:xfrm>
          <a:prstGeom prst="leftBrace">
            <a:avLst>
              <a:gd name="adj1" fmla="val 35714"/>
              <a:gd name="adj2" fmla="val 5000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1415078"/>
            <a:ext cx="2059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Palatino Linotype" pitchFamily="18" charset="0"/>
              </a:rPr>
              <a:t>FINANCIAL CRISIS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1803849">
            <a:off x="3341384" y="602466"/>
            <a:ext cx="517587" cy="223278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kern="0" dirty="0" err="1" smtClean="0"/>
              <a:t>pani</a:t>
            </a:r>
            <a:endParaRPr lang="en-US" sz="3200" b="1" kern="0" dirty="0" smtClean="0"/>
          </a:p>
          <a:p>
            <a:pPr algn="ctr">
              <a:lnSpc>
                <a:spcPct val="70000"/>
              </a:lnSpc>
            </a:pPr>
            <a:r>
              <a:rPr lang="en-US" sz="3200" b="1" kern="0" dirty="0" smtClean="0"/>
              <a:t>c</a:t>
            </a:r>
            <a:endParaRPr lang="en-US" sz="3200" b="1" kern="0" dirty="0"/>
          </a:p>
        </p:txBody>
      </p:sp>
      <p:sp>
        <p:nvSpPr>
          <p:cNvPr id="22" name="Oval 21"/>
          <p:cNvSpPr/>
          <p:nvPr/>
        </p:nvSpPr>
        <p:spPr>
          <a:xfrm>
            <a:off x="2866865" y="2760241"/>
            <a:ext cx="192024" cy="19202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2662584" y="2894066"/>
            <a:ext cx="719018" cy="2133607"/>
          </a:xfrm>
          <a:prstGeom prst="leftBrace">
            <a:avLst>
              <a:gd name="adj1" fmla="val 35714"/>
              <a:gd name="adj2" fmla="val 50000"/>
            </a:avLst>
          </a:prstGeom>
          <a:solidFill>
            <a:schemeClr val="bg1"/>
          </a:solidFill>
          <a:ln w="28575">
            <a:solidFill>
              <a:srgbClr val="7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32308" y="4320382"/>
            <a:ext cx="266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A0000"/>
                </a:solidFill>
                <a:latin typeface="Palatino Linotype" pitchFamily="18" charset="0"/>
              </a:rPr>
              <a:t>GREAT </a:t>
            </a:r>
          </a:p>
          <a:p>
            <a:pPr algn="ctr"/>
            <a:r>
              <a:rPr lang="en-US" sz="2400" b="1" dirty="0" smtClean="0">
                <a:solidFill>
                  <a:srgbClr val="7A0000"/>
                </a:solidFill>
                <a:latin typeface="Palatino Linotype" pitchFamily="18" charset="0"/>
              </a:rPr>
              <a:t>RECESSION</a:t>
            </a:r>
            <a:endParaRPr lang="en-US" sz="2400" b="1" dirty="0">
              <a:solidFill>
                <a:srgbClr val="7A0000"/>
              </a:solidFill>
              <a:latin typeface="Palatino Linotype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6051903" y="1671384"/>
            <a:ext cx="685801" cy="4545752"/>
          </a:xfrm>
          <a:prstGeom prst="leftBrace">
            <a:avLst>
              <a:gd name="adj1" fmla="val 35714"/>
              <a:gd name="adj2" fmla="val 40380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Subtitle 26"/>
          <p:cNvSpPr txBox="1">
            <a:spLocks noGrp="1"/>
          </p:cNvSpPr>
          <p:nvPr>
            <p:ph type="subTitle" idx="1"/>
          </p:nvPr>
        </p:nvSpPr>
        <p:spPr>
          <a:xfrm>
            <a:off x="4114800" y="4320382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" b="1" dirty="0" smtClean="0">
                <a:solidFill>
                  <a:srgbClr val="7030A0"/>
                </a:solidFill>
                <a:latin typeface="Palatino Linotype" pitchFamily="18" charset="0"/>
              </a:rPr>
              <a:t>               </a:t>
            </a:r>
            <a:r>
              <a:rPr lang="en-US" sz="3600" b="1" dirty="0" smtClean="0">
                <a:solidFill>
                  <a:srgbClr val="7030A0"/>
                </a:solidFill>
                <a:latin typeface="Palatino Linotype" pitchFamily="18" charset="0"/>
              </a:rPr>
              <a:t>  </a:t>
            </a:r>
            <a:r>
              <a:rPr lang="en-US" sz="2350" b="1" dirty="0" smtClean="0">
                <a:solidFill>
                  <a:srgbClr val="7030A0"/>
                </a:solidFill>
                <a:latin typeface="Palatino Linotype" pitchFamily="18" charset="0"/>
              </a:rPr>
              <a:t>“THE NEW NORMAL”</a:t>
            </a:r>
            <a:endParaRPr lang="en-US" sz="2350" b="1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2364930"/>
            <a:ext cx="83819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059774" y="3011796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07893" y="3001777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50805" y="3011796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6000" y="3001777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5562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latino Linotype" pitchFamily="18" charset="0"/>
              </a:rPr>
              <a:t>United States, since 2007</a:t>
            </a:r>
            <a:endParaRPr lang="en-US" sz="3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353" t="18233" r="39744" b="29010"/>
          <a:stretch/>
        </p:blipFill>
        <p:spPr bwMode="auto">
          <a:xfrm>
            <a:off x="1066800" y="838200"/>
            <a:ext cx="7010399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99" y="588131"/>
            <a:ext cx="8001000" cy="50013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2650" dirty="0" smtClean="0">
                <a:latin typeface="Palatino Linotype" pitchFamily="18" charset="0"/>
              </a:rPr>
              <a:t>Workers’ Share of U.S. National Income, </a:t>
            </a:r>
            <a:r>
              <a:rPr lang="en-US" sz="2650" dirty="0" smtClean="0">
                <a:latin typeface="Palatino Linotype" pitchFamily="18" charset="0"/>
              </a:rPr>
              <a:t>1960-2009</a:t>
            </a:r>
            <a:endParaRPr lang="en-US" sz="2650" dirty="0" smtClean="0">
              <a:latin typeface="Palatino Linotype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9665" t="27920" r="41862" b="28618"/>
          <a:stretch/>
        </p:blipFill>
        <p:spPr bwMode="auto">
          <a:xfrm>
            <a:off x="6172200" y="1616765"/>
            <a:ext cx="1905000" cy="4403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50178" t="27920" r="41862" b="50668"/>
          <a:stretch/>
        </p:blipFill>
        <p:spPr bwMode="auto">
          <a:xfrm>
            <a:off x="6172201" y="1616765"/>
            <a:ext cx="2143538" cy="2345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17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587555"/>
              </p:ext>
            </p:extLst>
          </p:nvPr>
        </p:nvGraphicFramePr>
        <p:xfrm>
          <a:off x="838200" y="2057400"/>
          <a:ext cx="7391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143000" y="381000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latino Linotype" pitchFamily="18" charset="0"/>
              </a:rPr>
              <a:t>Real Compensation, </a:t>
            </a:r>
            <a:r>
              <a:rPr lang="en-US" sz="3200" dirty="0" smtClean="0">
                <a:latin typeface="Palatino Linotype" pitchFamily="18" charset="0"/>
              </a:rPr>
              <a:t>U.S. Private-Industry Workers</a:t>
            </a:r>
            <a:r>
              <a:rPr lang="en-US" sz="3200" dirty="0">
                <a:latin typeface="Palatino Linotype" pitchFamily="18" charset="0"/>
              </a:rPr>
              <a:t>, </a:t>
            </a:r>
            <a:r>
              <a:rPr lang="en-US" sz="3200" dirty="0" smtClean="0">
                <a:latin typeface="Palatino Linotype" pitchFamily="18" charset="0"/>
              </a:rPr>
              <a:t>% </a:t>
            </a:r>
            <a:r>
              <a:rPr lang="en-US" sz="3200" dirty="0">
                <a:latin typeface="Palatino Linotype" pitchFamily="18" charset="0"/>
              </a:rPr>
              <a:t>of </a:t>
            </a:r>
            <a:r>
              <a:rPr lang="en-US" sz="3200" dirty="0" smtClean="0">
                <a:latin typeface="Palatino Linotype" pitchFamily="18" charset="0"/>
              </a:rPr>
              <a:t>1985 </a:t>
            </a:r>
            <a:r>
              <a:rPr lang="en-US" sz="3200" dirty="0">
                <a:latin typeface="Palatino Linotype" pitchFamily="18" charset="0"/>
              </a:rPr>
              <a:t>level </a:t>
            </a:r>
            <a:endParaRPr lang="en-US" sz="3200" dirty="0" smtClean="0">
              <a:latin typeface="Palatino Linotype" pitchFamily="18" charset="0"/>
            </a:endParaRPr>
          </a:p>
          <a:p>
            <a:pPr algn="ctr"/>
            <a:r>
              <a:rPr lang="en-US" sz="2400" dirty="0" smtClean="0">
                <a:latin typeface="Palatino Linotype" pitchFamily="18" charset="0"/>
              </a:rPr>
              <a:t>(</a:t>
            </a:r>
            <a:r>
              <a:rPr lang="en-US" sz="2400" dirty="0">
                <a:latin typeface="Palatino Linotype" pitchFamily="18" charset="0"/>
              </a:rPr>
              <a:t>compensation deflated by </a:t>
            </a:r>
            <a:r>
              <a:rPr lang="en-US" sz="2400" dirty="0" err="1">
                <a:latin typeface="Palatino Linotype" pitchFamily="18" charset="0"/>
              </a:rPr>
              <a:t>PCE</a:t>
            </a:r>
            <a:r>
              <a:rPr lang="en-US" sz="2400" dirty="0">
                <a:latin typeface="Palatino Linotype" pitchFamily="18" charset="0"/>
              </a:rPr>
              <a:t> price index; figures for Dec. of indicated year)</a:t>
            </a:r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11427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latino Linotype" pitchFamily="18" charset="0"/>
              </a:rPr>
              <a:t>Growth Rates, Avg. Annual, U.S. Corporations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5000" t="22519" r="19551" b="13912"/>
          <a:stretch/>
        </p:blipFill>
        <p:spPr bwMode="auto">
          <a:xfrm>
            <a:off x="533400" y="962356"/>
            <a:ext cx="8001000" cy="5209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41184" t="81235" r="32408" b="13912"/>
          <a:stretch/>
        </p:blipFill>
        <p:spPr bwMode="auto">
          <a:xfrm>
            <a:off x="2455069" y="5562600"/>
            <a:ext cx="4614862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68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558060"/>
            <a:ext cx="82296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“share the wealth” struggles face strict limits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the wealth has not been there to share 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the latest crisis has exacerbated this problem 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600" dirty="0"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struggles to protect &amp; enhance standard of living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dirty="0"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smtClean="0"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CAN </a:t>
            </a:r>
            <a:r>
              <a:rPr kumimoji="0" lang="en-US" sz="2600" i="0" u="none" strike="noStrike" cap="none" normalizeH="0" dirty="0" smtClean="0">
                <a:ln>
                  <a:noFill/>
                </a:ln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succeed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i="0" u="none" strike="noStrike" cap="none" normalizeH="0" baseline="0" dirty="0" smtClean="0">
              <a:ln>
                <a:noFill/>
              </a:ln>
              <a:effectLst/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but they will lower profitability further, 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making the system even less stable 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&amp; prone to severe crises and recessions</a:t>
            </a:r>
            <a:endParaRPr kumimoji="0" lang="en-US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529" y="6096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latino Linotype" pitchFamily="18" charset="0"/>
              </a:rPr>
              <a:t> Prospects</a:t>
            </a:r>
          </a:p>
          <a:p>
            <a:endParaRPr lang="en-US" sz="2800" dirty="0">
              <a:latin typeface="Palatino Linotype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</a:rPr>
              <a:t>full-scale destruction of capital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</a:rPr>
              <a:t>value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>
                <a:latin typeface="Palatino Linotype" pitchFamily="18" charset="0"/>
              </a:rPr>
              <a:t>new boom, or collapse, or revolution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Palatino Linotype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</a:rPr>
              <a:t>ore “kicking can down road”</a:t>
            </a:r>
          </a:p>
          <a:p>
            <a:pPr lvl="1"/>
            <a:r>
              <a:rPr lang="en-US" sz="2800" dirty="0">
                <a:latin typeface="Palatino Linotype" pitchFamily="18" charset="0"/>
              </a:rPr>
              <a:t> </a:t>
            </a:r>
            <a:r>
              <a:rPr lang="en-US" sz="2800" dirty="0" smtClean="0">
                <a:latin typeface="Palatino Linotype" pitchFamily="18" charset="0"/>
              </a:rPr>
              <a:t>    —papering over bad debt with more debt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>
                <a:latin typeface="Palatino Linotype" pitchFamily="18" charset="0"/>
              </a:rPr>
              <a:t>continued sluggishness, recurrent </a:t>
            </a:r>
            <a:r>
              <a:rPr lang="en-US" sz="2800" dirty="0">
                <a:latin typeface="Palatino Linotype" pitchFamily="18" charset="0"/>
              </a:rPr>
              <a:t>crises </a:t>
            </a:r>
            <a:endParaRPr lang="en-US" sz="2800" dirty="0" smtClean="0">
              <a:latin typeface="Palatino Linotype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>
                <a:latin typeface="Palatino Linotype" pitchFamily="18" charset="0"/>
              </a:rPr>
              <a:t>as debt mounts, U.S. &amp; other gov’ts’ ability to restore confidence declines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Palatino Linotype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</a:rPr>
              <a:t>socialism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620000" cy="4585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latin typeface="Palatino Linotype" pitchFamily="18" charset="0"/>
            </a:endParaRPr>
          </a:p>
          <a:p>
            <a:r>
              <a:rPr lang="en-US" sz="3000" dirty="0" smtClean="0">
                <a:latin typeface="Palatino Linotype" pitchFamily="18" charset="0"/>
              </a:rPr>
              <a:t>Paul Krugman </a:t>
            </a:r>
            <a:r>
              <a:rPr lang="en-US" sz="3000" dirty="0" smtClean="0">
                <a:latin typeface="Palatino Linotype" pitchFamily="18" charset="0"/>
              </a:rPr>
              <a:t>&amp; Robin </a:t>
            </a:r>
            <a:r>
              <a:rPr lang="en-US" sz="3000" dirty="0" smtClean="0">
                <a:latin typeface="Palatino Linotype" pitchFamily="18" charset="0"/>
              </a:rPr>
              <a:t>Wells, </a:t>
            </a:r>
            <a:r>
              <a:rPr lang="en-US" sz="3000" dirty="0" smtClean="0">
                <a:latin typeface="Palatino Linotype" pitchFamily="18" charset="0"/>
              </a:rPr>
              <a:t>Sept</a:t>
            </a:r>
            <a:r>
              <a:rPr lang="en-US" sz="3000" dirty="0" smtClean="0">
                <a:latin typeface="Palatino Linotype" pitchFamily="18" charset="0"/>
              </a:rPr>
              <a:t>. 2010:</a:t>
            </a:r>
          </a:p>
          <a:p>
            <a:endParaRPr lang="en-US" sz="3000" dirty="0">
              <a:latin typeface="Palatino Linotype" pitchFamily="18" charset="0"/>
            </a:endParaRPr>
          </a:p>
          <a:p>
            <a:r>
              <a:rPr lang="en-US" sz="3200" dirty="0" smtClean="0">
                <a:latin typeface="Palatino Linotype" pitchFamily="18" charset="0"/>
              </a:rPr>
              <a:t>“If </a:t>
            </a:r>
            <a:r>
              <a:rPr lang="en-US" sz="3200" dirty="0" smtClean="0">
                <a:latin typeface="Palatino Linotype" pitchFamily="18" charset="0"/>
              </a:rPr>
              <a:t>the fundamental problem lay with a crisis of confidence in the banking system, why hasn’t a restoration of banking confidence brought a return to strong economic growth? The likely answer is that banks were only part of the problem.” </a:t>
            </a:r>
            <a:endParaRPr lang="en-US" sz="3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62000" y="685800"/>
                <a:ext cx="7924800" cy="585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Palatino Linotype" pitchFamily="18" charset="0"/>
                  </a:rPr>
                  <a:t>In U.S., since start of Great Recession:</a:t>
                </a:r>
              </a:p>
              <a:p>
                <a:endParaRPr lang="en-US" sz="3200" dirty="0">
                  <a:latin typeface="Palatino Linotype" pitchFamily="18" charset="0"/>
                </a:endParaRPr>
              </a:p>
              <a:p>
                <a:r>
                  <a:rPr lang="en-US" sz="2800" dirty="0">
                    <a:solidFill>
                      <a:srgbClr val="0070C0"/>
                    </a:solidFill>
                    <a:latin typeface="Palatino Linotype" pitchFamily="18" charset="0"/>
                  </a:rPr>
                  <a:t>E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Palatino Linotype" pitchFamily="18" charset="0"/>
                  </a:rPr>
                  <a:t>mployment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Palatino Linotype" pitchFamily="18" charset="0"/>
                  </a:rPr>
                  <a:t>                                            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Palatino Linotype" pitchFamily="18" charset="0"/>
                  </a:rPr>
                  <a:t>5 million</a:t>
                </a:r>
              </a:p>
              <a:p>
                <a:endParaRPr lang="en-US" sz="2400" dirty="0">
                  <a:latin typeface="Palatino Linotype" pitchFamily="18" charset="0"/>
                </a:endParaRPr>
              </a:p>
              <a:p>
                <a:r>
                  <a:rPr lang="en-US" sz="2800" dirty="0" smtClean="0">
                    <a:solidFill>
                      <a:srgbClr val="7030A0"/>
                    </a:solidFill>
                    <a:latin typeface="Palatino Linotype" pitchFamily="18" charset="0"/>
                  </a:rPr>
                  <a:t>Working part-time </a:t>
                </a:r>
              </a:p>
              <a:p>
                <a:r>
                  <a:rPr lang="en-US" sz="2800" dirty="0" smtClean="0">
                    <a:solidFill>
                      <a:srgbClr val="7030A0"/>
                    </a:solidFill>
                    <a:latin typeface="Palatino Linotype" pitchFamily="18" charset="0"/>
                  </a:rPr>
                  <a:t>but want full-time work                      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Palatino Linotype" pitchFamily="18" charset="0"/>
                  </a:rPr>
                  <a:t> million</a:t>
                </a:r>
              </a:p>
              <a:p>
                <a:endParaRPr lang="en-US" sz="2400" dirty="0">
                  <a:latin typeface="Palatino Linotype" pitchFamily="18" charset="0"/>
                </a:endParaRP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Palatino Linotype" pitchFamily="18" charset="0"/>
                  </a:rPr>
                  <a:t>Missing job growth </a:t>
                </a: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Palatino Linotype" pitchFamily="18" charset="0"/>
                  </a:rPr>
                  <a:t>(to keep up with                           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Palatino Linotype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Palatino Linotype" pitchFamily="18" charset="0"/>
                  </a:rPr>
                  <a:t>     8 million</a:t>
                </a:r>
              </a:p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Palatino Linotype" pitchFamily="18" charset="0"/>
                  </a:rPr>
                  <a:t>growing population)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Palatino Linotype" pitchFamily="18" charset="0"/>
                </a:endParaRPr>
              </a:p>
              <a:p>
                <a:endParaRPr lang="en-US" sz="2400" dirty="0" smtClean="0">
                  <a:solidFill>
                    <a:srgbClr val="C00000"/>
                  </a:solidFill>
                  <a:latin typeface="Palatino Linotype" pitchFamily="18" charset="0"/>
                </a:endParaRPr>
              </a:p>
              <a:p>
                <a:r>
                  <a:rPr lang="en-US" sz="2800" dirty="0" smtClean="0">
                    <a:solidFill>
                      <a:srgbClr val="C00000"/>
                    </a:solidFill>
                    <a:latin typeface="Palatino Linotype" pitchFamily="18" charset="0"/>
                  </a:rPr>
                  <a:t>Total full-time job loss               15      16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Palatino Linotype" pitchFamily="18" charset="0"/>
                  </a:rPr>
                  <a:t> million</a:t>
                </a:r>
                <a:endParaRPr lang="en-US" sz="2400" dirty="0">
                  <a:latin typeface="Palatino Linotype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85800"/>
                <a:ext cx="7924800" cy="5856988"/>
              </a:xfrm>
              <a:prstGeom prst="rect">
                <a:avLst/>
              </a:prstGeom>
              <a:blipFill rotWithShape="1">
                <a:blip r:embed="rId2"/>
                <a:stretch>
                  <a:fillRect l="-1538" t="-11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6248400" y="1565029"/>
            <a:ext cx="0" cy="5978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248400" y="2930387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486400" y="5257800"/>
            <a:ext cx="289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inus 4"/>
          <p:cNvSpPr/>
          <p:nvPr/>
        </p:nvSpPr>
        <p:spPr>
          <a:xfrm>
            <a:off x="6477000" y="4549804"/>
            <a:ext cx="304800" cy="45719"/>
          </a:xfrm>
          <a:prstGeom prst="mathMinus">
            <a:avLst/>
          </a:prstGeom>
          <a:solidFill>
            <a:srgbClr val="693803"/>
          </a:solidFill>
          <a:ln>
            <a:solidFill>
              <a:srgbClr val="693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6172200" y="5943600"/>
            <a:ext cx="304800" cy="45719"/>
          </a:xfrm>
          <a:prstGeom prst="mathMinu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alatino Linotype" pitchFamily="18" charset="0"/>
              </a:rPr>
              <a:t>Conventional Left Account</a:t>
            </a:r>
          </a:p>
          <a:p>
            <a:endParaRPr lang="en-US" sz="2400" dirty="0">
              <a:latin typeface="Palatino Linotyp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Palatino Linotype" pitchFamily="18" charset="0"/>
              </a:rPr>
              <a:t>t</a:t>
            </a:r>
            <a:r>
              <a:rPr lang="en-US" sz="2800" dirty="0" smtClean="0">
                <a:latin typeface="Palatino Linotype" pitchFamily="18" charset="0"/>
              </a:rPr>
              <a:t>urning-point of recent U.S. economic history:  rise of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</a:rPr>
              <a:t>neoliberalism</a:t>
            </a:r>
            <a:r>
              <a:rPr lang="en-US" sz="2800" dirty="0" smtClean="0">
                <a:latin typeface="Palatino Linotype" pitchFamily="18" charset="0"/>
              </a:rPr>
              <a:t> in early 1980s</a:t>
            </a:r>
          </a:p>
          <a:p>
            <a:endParaRPr lang="en-US" sz="2400" dirty="0">
              <a:latin typeface="Palatino Linotyp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Palatino Linotype" pitchFamily="18" charset="0"/>
              </a:rPr>
              <a:t>w</a:t>
            </a:r>
            <a:r>
              <a:rPr lang="en-US" sz="2800" dirty="0" smtClean="0">
                <a:latin typeface="Palatino Linotype" pitchFamily="18" charset="0"/>
              </a:rPr>
              <a:t>orkers’ share of income, and real pay,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</a:rPr>
              <a:t>declined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Palatino Linotyp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Palatino Linotype" pitchFamily="18" charset="0"/>
              </a:rPr>
              <a:t>causing the rate of profit to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</a:rPr>
              <a:t>rebound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Palatino Linotyp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Palatino Linotype" pitchFamily="18" charset="0"/>
              </a:rPr>
              <a:t>s</a:t>
            </a:r>
            <a:r>
              <a:rPr lang="en-US" sz="2800" dirty="0" smtClean="0">
                <a:latin typeface="Palatino Linotype" pitchFamily="18" charset="0"/>
              </a:rPr>
              <a:t>o the economy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</a:rPr>
              <a:t>could have </a:t>
            </a:r>
            <a:r>
              <a:rPr lang="en-US" sz="2800" dirty="0" smtClean="0">
                <a:latin typeface="Palatino Linotype" pitchFamily="18" charset="0"/>
              </a:rPr>
              <a:t>grown rapidly, if the extra profit had been invested in production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Palatino Linotype" pitchFamily="18" charset="0"/>
              </a:rPr>
              <a:t>But </a:t>
            </a:r>
            <a:r>
              <a:rPr lang="en-US" sz="2800" b="1" dirty="0" err="1">
                <a:solidFill>
                  <a:srgbClr val="0070C0"/>
                </a:solidFill>
                <a:latin typeface="Palatino Linotype" pitchFamily="18" charset="0"/>
              </a:rPr>
              <a:t>financialization</a:t>
            </a:r>
            <a:r>
              <a:rPr lang="en-US" sz="2800" dirty="0">
                <a:latin typeface="Palatino Linotype" pitchFamily="18" charset="0"/>
              </a:rPr>
              <a:t> occurred: </a:t>
            </a:r>
            <a:endParaRPr lang="en-US" sz="2800" dirty="0" smtClean="0">
              <a:latin typeface="Palatino Linotype" pitchFamily="18" charset="0"/>
            </a:endParaRPr>
          </a:p>
          <a:p>
            <a:r>
              <a:rPr lang="en-US" sz="2800" b="1" dirty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Palatino Linotype" pitchFamily="18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</a:rPr>
              <a:t>profit </a:t>
            </a: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</a:rPr>
              <a:t>diverted from productive investment</a:t>
            </a:r>
            <a:r>
              <a:rPr lang="en-US" sz="2800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</a:p>
          <a:p>
            <a:r>
              <a:rPr lang="en-US" sz="2800" dirty="0">
                <a:latin typeface="Palatino Linotype" pitchFamily="18" charset="0"/>
              </a:rPr>
              <a:t> </a:t>
            </a:r>
            <a:r>
              <a:rPr lang="en-US" sz="2800" dirty="0" smtClean="0">
                <a:latin typeface="Palatino Linotype" pitchFamily="18" charset="0"/>
              </a:rPr>
              <a:t>  toward </a:t>
            </a:r>
            <a:r>
              <a:rPr lang="en-US" sz="2800" dirty="0">
                <a:latin typeface="Palatino Linotype" pitchFamily="18" charset="0"/>
              </a:rPr>
              <a:t>financial speculation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Palatino Linotype" pitchFamily="18" charset="0"/>
            </a:endParaRPr>
          </a:p>
          <a:p>
            <a:r>
              <a:rPr lang="en-US" sz="2800" dirty="0">
                <a:latin typeface="Palatino Linotype" pitchFamily="18" charset="0"/>
              </a:rPr>
              <a:t>so </a:t>
            </a:r>
            <a:endParaRPr lang="en-US" sz="2800" dirty="0" smtClean="0">
              <a:latin typeface="Palatino Linotype" pitchFamily="18" charset="0"/>
            </a:endParaRPr>
          </a:p>
          <a:p>
            <a:endParaRPr lang="en-US" sz="1200" dirty="0">
              <a:latin typeface="Palatino Linotype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Palatino Linotype" pitchFamily="18" charset="0"/>
              </a:rPr>
              <a:t>slow economic </a:t>
            </a:r>
            <a:r>
              <a:rPr lang="en-US" sz="2800" dirty="0">
                <a:latin typeface="Palatino Linotype" pitchFamily="18" charset="0"/>
              </a:rPr>
              <a:t>growth </a:t>
            </a:r>
            <a:endParaRPr lang="en-US" sz="2800" dirty="0" smtClean="0">
              <a:latin typeface="Palatino Linotype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sz="1200" dirty="0">
              <a:latin typeface="Palatino Linotype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latin typeface="Palatino Linotype" pitchFamily="18" charset="0"/>
              </a:rPr>
              <a:t>r</a:t>
            </a:r>
            <a:r>
              <a:rPr lang="en-US" sz="2800" dirty="0" smtClean="0">
                <a:latin typeface="Palatino Linotype" pitchFamily="18" charset="0"/>
              </a:rPr>
              <a:t>ising debt burdens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1200" dirty="0">
              <a:latin typeface="Palatino Linotype" pitchFamily="18" charset="0"/>
            </a:endParaRPr>
          </a:p>
          <a:p>
            <a:r>
              <a:rPr lang="en-US" sz="2800" dirty="0" smtClean="0">
                <a:latin typeface="Palatino Linotype" pitchFamily="18" charset="0"/>
              </a:rPr>
              <a:t>setting </a:t>
            </a:r>
            <a:r>
              <a:rPr lang="en-US" sz="2800" dirty="0">
                <a:latin typeface="Palatino Linotype" pitchFamily="18" charset="0"/>
              </a:rPr>
              <a:t>stage for </a:t>
            </a:r>
            <a:endParaRPr lang="en-US" sz="2800" dirty="0" smtClean="0">
              <a:latin typeface="Palatino Linotype" pitchFamily="18" charset="0"/>
            </a:endParaRPr>
          </a:p>
          <a:p>
            <a:r>
              <a:rPr lang="en-US" sz="2800" dirty="0" smtClean="0">
                <a:latin typeface="Palatino Linotype" pitchFamily="18" charset="0"/>
              </a:rPr>
              <a:t>financial crisis and Great Recession</a:t>
            </a:r>
            <a:endParaRPr lang="en-US" sz="28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364868"/>
            <a:ext cx="7848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Yet I found: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the turning-point was the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1970s – before</a:t>
            </a:r>
            <a:r>
              <a:rPr lang="en-US" sz="2800" dirty="0" smtClean="0">
                <a:solidFill>
                  <a:srgbClr val="0070C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the rise of neoliberalism</a:t>
            </a:r>
            <a:endParaRPr lang="en-US" sz="2800" dirty="0" smtClean="0"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Palatino Linotype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he rate of profit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never recovered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from the fall of the late 1970s and early 1980s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he rate of accumulation fell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because the rate of profit fell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, not because profit was diverted </a:t>
            </a:r>
            <a:r>
              <a:rPr kumimoji="0" lang="en-US" sz="28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from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investment in production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>
                <a:latin typeface="Palatino Linotype" pitchFamily="18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sz="2800" dirty="0" smtClean="0">
                <a:latin typeface="Palatino Linotype" pitchFamily="18" charset="0"/>
                <a:ea typeface="Times New Roman" pitchFamily="18" charset="0"/>
                <a:cs typeface="Arial" pitchFamily="34" charset="0"/>
              </a:rPr>
              <a:t>orkers’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share of income has been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stable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, and their real compensation has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risen</a:t>
            </a:r>
            <a:r>
              <a:rPr lang="en-US" sz="28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,  during the last 40 years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647002"/>
            <a:ext cx="8001000" cy="534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The 1970s as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Turning-Point: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cs typeface="Arial" pitchFamily="34" charset="0"/>
              </a:rPr>
              <a:t>Relative Stagnation Since Then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1969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:     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rise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in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income inequality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starts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cs typeface="Arial" pitchFamily="34" charset="0"/>
              </a:rPr>
              <a:t>1969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: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 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    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fall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in growth rate of public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F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Palatino Linotype" pitchFamily="18" charset="0"/>
                <a:cs typeface="Arial" pitchFamily="34" charset="0"/>
              </a:rPr>
              <a:t>             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infrastructure spending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starts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cs typeface="Arial" pitchFamily="34" charset="0"/>
              </a:rPr>
              <a:t>c. 1970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: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  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rise 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in Treasury and household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             </a:t>
            </a:r>
            <a:r>
              <a:rPr kumimoji="0" lang="en-US" sz="28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cs typeface="Arial" pitchFamily="34" charset="0"/>
              </a:rPr>
              <a:t>borrowing</a:t>
            </a:r>
            <a:r>
              <a:rPr kumimoji="0" lang="en-US" sz="2800" u="none" strike="noStrike" cap="none" normalizeH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 (a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s % of GDP) starts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baseline="0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1971</a:t>
            </a:r>
            <a:r>
              <a:rPr lang="en-US" sz="2800" baseline="0" dirty="0" smtClean="0">
                <a:latin typeface="Palatino Linotype" pitchFamily="18" charset="0"/>
                <a:cs typeface="Arial" pitchFamily="34" charset="0"/>
              </a:rPr>
              <a:t>:      </a:t>
            </a:r>
            <a:r>
              <a:rPr lang="en-US" sz="2800" b="1" baseline="0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collapse of Bretton Woods </a:t>
            </a:r>
            <a:r>
              <a:rPr lang="en-US" sz="2800" baseline="0" dirty="0" smtClean="0">
                <a:latin typeface="Palatino Linotype" pitchFamily="18" charset="0"/>
                <a:cs typeface="Arial" pitchFamily="34" charset="0"/>
              </a:rPr>
              <a:t>system: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            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     l</a:t>
            </a:r>
            <a:r>
              <a:rPr lang="en-US" sz="2800" baseline="0" dirty="0" smtClean="0">
                <a:latin typeface="Palatino Linotype" pitchFamily="18" charset="0"/>
                <a:cs typeface="Arial" pitchFamily="34" charset="0"/>
              </a:rPr>
              <a:t>eads </a:t>
            </a:r>
            <a:r>
              <a:rPr lang="en-US" sz="2800" baseline="0" dirty="0" smtClean="0">
                <a:latin typeface="Palatino Linotype" pitchFamily="18" charset="0"/>
                <a:cs typeface="Arial" pitchFamily="34" charset="0"/>
              </a:rPr>
              <a:t>to rise in price of oil (1973- ) </a:t>
            </a:r>
            <a:endParaRPr lang="en-US" sz="2800" baseline="0" dirty="0" smtClean="0"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                   </a:t>
            </a:r>
            <a:r>
              <a:rPr lang="en-US" sz="2800" baseline="0" dirty="0" smtClean="0">
                <a:latin typeface="Palatino Linotype" pitchFamily="18" charset="0"/>
                <a:cs typeface="Arial" pitchFamily="34" charset="0"/>
              </a:rPr>
              <a:t>and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baseline="0" dirty="0" err="1" smtClean="0">
                <a:latin typeface="Palatino Linotype" pitchFamily="18" charset="0"/>
                <a:cs typeface="Arial" pitchFamily="34" charset="0"/>
              </a:rPr>
              <a:t>3</a:t>
            </a:r>
            <a:r>
              <a:rPr lang="en-US" sz="2800" baseline="30000" dirty="0" err="1" smtClean="0">
                <a:latin typeface="Palatino Linotype" pitchFamily="18" charset="0"/>
                <a:cs typeface="Arial" pitchFamily="34" charset="0"/>
              </a:rPr>
              <a:t>d</a:t>
            </a:r>
            <a:r>
              <a:rPr lang="en-US" sz="2800" baseline="30000" dirty="0" smtClean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World sovereign-debt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crisis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                   &amp;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defaults/restructurings</a:t>
            </a:r>
            <a:endParaRPr lang="en-US" sz="2800" dirty="0" smtClean="0"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78485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c. 1974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: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start 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of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worldwide 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fall in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GDP growth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             &amp;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fall 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in growth of US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GDP 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&amp; </a:t>
            </a:r>
            <a:endParaRPr lang="en-US" sz="2800" dirty="0" smtClean="0"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             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industrial </a:t>
            </a: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production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c. 1974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: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start 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of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fall 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in growth rate of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             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workers</a:t>
            </a: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’ pay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c. 1974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: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rise 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in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labor-force dropout rate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starts</a:t>
            </a:r>
            <a:endParaRPr lang="en-US" sz="2800" dirty="0"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1975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: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   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rise 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in 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average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duration </a:t>
            </a: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rPr>
              <a:t>              unemployment</a:t>
            </a:r>
            <a:r>
              <a:rPr lang="en-US" sz="2800" dirty="0" smtClean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Palatino Linotype" pitchFamily="18" charset="0"/>
                <a:cs typeface="Arial" pitchFamily="34" charset="0"/>
              </a:rPr>
              <a:t>starts</a:t>
            </a:r>
          </a:p>
        </p:txBody>
      </p:sp>
    </p:spTree>
    <p:extLst>
      <p:ext uri="{BB962C8B-B14F-4D97-AF65-F5344CB8AC3E}">
        <p14:creationId xmlns:p14="http://schemas.microsoft.com/office/powerpoint/2010/main" val="27151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796</Words>
  <Application>Microsoft Office PowerPoint</Application>
  <PresentationFormat>On-screen Show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   2007         ‘08               ‘09           ‘10           ‘11       ‘12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Antichrist</dc:creator>
  <cp:lastModifiedBy>Antichrist</cp:lastModifiedBy>
  <cp:revision>22</cp:revision>
  <dcterms:created xsi:type="dcterms:W3CDTF">2012-02-08T03:29:57Z</dcterms:created>
  <dcterms:modified xsi:type="dcterms:W3CDTF">2012-07-03T18:11:40Z</dcterms:modified>
</cp:coreProperties>
</file>